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89" r:id="rId4"/>
    <p:sldId id="274" r:id="rId5"/>
    <p:sldId id="280" r:id="rId6"/>
    <p:sldId id="275" r:id="rId7"/>
    <p:sldId id="281" r:id="rId8"/>
    <p:sldId id="282" r:id="rId9"/>
    <p:sldId id="279" r:id="rId10"/>
    <p:sldId id="284" r:id="rId11"/>
    <p:sldId id="283" r:id="rId12"/>
    <p:sldId id="285" r:id="rId13"/>
    <p:sldId id="286" r:id="rId14"/>
    <p:sldId id="288" r:id="rId15"/>
    <p:sldId id="272" r:id="rId1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C40C"/>
    <a:srgbClr val="E97132"/>
    <a:srgbClr val="F39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32" autoAdjust="0"/>
    <p:restoredTop sz="94635"/>
  </p:normalViewPr>
  <p:slideViewPr>
    <p:cSldViewPr snapToGrid="0">
      <p:cViewPr varScale="1">
        <p:scale>
          <a:sx n="110" d="100"/>
          <a:sy n="110" d="100"/>
        </p:scale>
        <p:origin x="60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561D43-8358-5448-9842-6F46A61898D9}" type="datetimeFigureOut">
              <a:rPr lang="de-DE" smtClean="0"/>
              <a:t>04.09.26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676E12-CC3C-CF43-8E18-2CE6DC23707C}" type="slidenum">
              <a:rPr lang="de-DE" smtClean="0"/>
              <a:t>‹Nr.›</a:t>
            </a:fld>
            <a:endParaRPr lang="de-DE"/>
          </a:p>
        </p:txBody>
      </p:sp>
    </p:spTree>
    <p:extLst>
      <p:ext uri="{BB962C8B-B14F-4D97-AF65-F5344CB8AC3E}">
        <p14:creationId xmlns:p14="http://schemas.microsoft.com/office/powerpoint/2010/main" val="2088982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4F676E12-CC3C-CF43-8E18-2CE6DC23707C}" type="slidenum">
              <a:rPr lang="de-DE" smtClean="0"/>
              <a:t>11</a:t>
            </a:fld>
            <a:endParaRPr lang="de-DE"/>
          </a:p>
        </p:txBody>
      </p:sp>
    </p:spTree>
    <p:extLst>
      <p:ext uri="{BB962C8B-B14F-4D97-AF65-F5344CB8AC3E}">
        <p14:creationId xmlns:p14="http://schemas.microsoft.com/office/powerpoint/2010/main" val="2486584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016A50-AB5D-4A87-AF0D-7CC42B2C20B9}"/>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6542845-ED4D-C220-5F00-6676BFDA73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1BAE9EE0-87B2-BD11-DA24-F5954B1E2DE4}"/>
              </a:ext>
            </a:extLst>
          </p:cNvPr>
          <p:cNvSpPr>
            <a:spLocks noGrp="1"/>
          </p:cNvSpPr>
          <p:nvPr>
            <p:ph type="dt" sz="half" idx="10"/>
          </p:nvPr>
        </p:nvSpPr>
        <p:spPr/>
        <p:txBody>
          <a:bodyPr/>
          <a:lstStyle/>
          <a:p>
            <a:fld id="{D6158E7D-B24B-40C7-AC0F-780A1DA6B77F}" type="datetimeFigureOut">
              <a:rPr lang="de-DE" smtClean="0"/>
              <a:t>04.09.26</a:t>
            </a:fld>
            <a:endParaRPr lang="de-DE"/>
          </a:p>
        </p:txBody>
      </p:sp>
      <p:sp>
        <p:nvSpPr>
          <p:cNvPr id="5" name="Fußzeilenplatzhalter 4">
            <a:extLst>
              <a:ext uri="{FF2B5EF4-FFF2-40B4-BE49-F238E27FC236}">
                <a16:creationId xmlns:a16="http://schemas.microsoft.com/office/drawing/2014/main" id="{48D989DC-EF85-E9CF-EBAE-487590694F9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982763B-C435-6D06-464E-B04F5821F7EC}"/>
              </a:ext>
            </a:extLst>
          </p:cNvPr>
          <p:cNvSpPr>
            <a:spLocks noGrp="1"/>
          </p:cNvSpPr>
          <p:nvPr>
            <p:ph type="sldNum" sz="quarter" idx="12"/>
          </p:nvPr>
        </p:nvSpPr>
        <p:spPr/>
        <p:txBody>
          <a:bodyPr/>
          <a:lstStyle/>
          <a:p>
            <a:fld id="{51C1C283-8731-44D1-936D-EDBE14CEC248}" type="slidenum">
              <a:rPr lang="de-DE" smtClean="0"/>
              <a:t>‹Nr.›</a:t>
            </a:fld>
            <a:endParaRPr lang="de-DE"/>
          </a:p>
        </p:txBody>
      </p:sp>
    </p:spTree>
    <p:extLst>
      <p:ext uri="{BB962C8B-B14F-4D97-AF65-F5344CB8AC3E}">
        <p14:creationId xmlns:p14="http://schemas.microsoft.com/office/powerpoint/2010/main" val="242324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8B2FB6-CA90-FF9B-BD12-84BACE77E34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0D3F98D-F62A-7366-45B9-008300B66F0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7667325-7FE9-690F-8D83-D65846D3D757}"/>
              </a:ext>
            </a:extLst>
          </p:cNvPr>
          <p:cNvSpPr>
            <a:spLocks noGrp="1"/>
          </p:cNvSpPr>
          <p:nvPr>
            <p:ph type="dt" sz="half" idx="10"/>
          </p:nvPr>
        </p:nvSpPr>
        <p:spPr/>
        <p:txBody>
          <a:bodyPr/>
          <a:lstStyle/>
          <a:p>
            <a:fld id="{D6158E7D-B24B-40C7-AC0F-780A1DA6B77F}" type="datetimeFigureOut">
              <a:rPr lang="de-DE" smtClean="0"/>
              <a:t>04.09.26</a:t>
            </a:fld>
            <a:endParaRPr lang="de-DE"/>
          </a:p>
        </p:txBody>
      </p:sp>
      <p:sp>
        <p:nvSpPr>
          <p:cNvPr id="5" name="Fußzeilenplatzhalter 4">
            <a:extLst>
              <a:ext uri="{FF2B5EF4-FFF2-40B4-BE49-F238E27FC236}">
                <a16:creationId xmlns:a16="http://schemas.microsoft.com/office/drawing/2014/main" id="{4295F01C-42A6-CE75-37A7-F100F62300D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07E08FA-7051-7E89-5485-4E2A5137F6B3}"/>
              </a:ext>
            </a:extLst>
          </p:cNvPr>
          <p:cNvSpPr>
            <a:spLocks noGrp="1"/>
          </p:cNvSpPr>
          <p:nvPr>
            <p:ph type="sldNum" sz="quarter" idx="12"/>
          </p:nvPr>
        </p:nvSpPr>
        <p:spPr/>
        <p:txBody>
          <a:bodyPr/>
          <a:lstStyle/>
          <a:p>
            <a:fld id="{51C1C283-8731-44D1-936D-EDBE14CEC248}" type="slidenum">
              <a:rPr lang="de-DE" smtClean="0"/>
              <a:t>‹Nr.›</a:t>
            </a:fld>
            <a:endParaRPr lang="de-DE"/>
          </a:p>
        </p:txBody>
      </p:sp>
    </p:spTree>
    <p:extLst>
      <p:ext uri="{BB962C8B-B14F-4D97-AF65-F5344CB8AC3E}">
        <p14:creationId xmlns:p14="http://schemas.microsoft.com/office/powerpoint/2010/main" val="905214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0A43C4-F050-6C1F-F538-1670CB40F1B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4783F985-D7E6-5581-81DA-C8983A59A10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10A14E1-9DDF-B983-7988-4D4F008BE82B}"/>
              </a:ext>
            </a:extLst>
          </p:cNvPr>
          <p:cNvSpPr>
            <a:spLocks noGrp="1"/>
          </p:cNvSpPr>
          <p:nvPr>
            <p:ph type="dt" sz="half" idx="10"/>
          </p:nvPr>
        </p:nvSpPr>
        <p:spPr/>
        <p:txBody>
          <a:bodyPr/>
          <a:lstStyle/>
          <a:p>
            <a:fld id="{D6158E7D-B24B-40C7-AC0F-780A1DA6B77F}" type="datetimeFigureOut">
              <a:rPr lang="de-DE" smtClean="0"/>
              <a:t>04.09.26</a:t>
            </a:fld>
            <a:endParaRPr lang="de-DE"/>
          </a:p>
        </p:txBody>
      </p:sp>
      <p:sp>
        <p:nvSpPr>
          <p:cNvPr id="5" name="Fußzeilenplatzhalter 4">
            <a:extLst>
              <a:ext uri="{FF2B5EF4-FFF2-40B4-BE49-F238E27FC236}">
                <a16:creationId xmlns:a16="http://schemas.microsoft.com/office/drawing/2014/main" id="{C940CE94-33B6-FD1A-4553-61D081454B9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A85B2AF-7D83-5A18-6B70-53D4D03D1644}"/>
              </a:ext>
            </a:extLst>
          </p:cNvPr>
          <p:cNvSpPr>
            <a:spLocks noGrp="1"/>
          </p:cNvSpPr>
          <p:nvPr>
            <p:ph type="sldNum" sz="quarter" idx="12"/>
          </p:nvPr>
        </p:nvSpPr>
        <p:spPr/>
        <p:txBody>
          <a:bodyPr/>
          <a:lstStyle/>
          <a:p>
            <a:fld id="{51C1C283-8731-44D1-936D-EDBE14CEC248}" type="slidenum">
              <a:rPr lang="de-DE" smtClean="0"/>
              <a:t>‹Nr.›</a:t>
            </a:fld>
            <a:endParaRPr lang="de-DE"/>
          </a:p>
        </p:txBody>
      </p:sp>
    </p:spTree>
    <p:extLst>
      <p:ext uri="{BB962C8B-B14F-4D97-AF65-F5344CB8AC3E}">
        <p14:creationId xmlns:p14="http://schemas.microsoft.com/office/powerpoint/2010/main" val="371307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90D1F9-C26A-060A-6D8B-9DF34969526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55A37DA-82A1-D3E9-1ECF-5F8749DB41E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9524978-C018-F6D1-F0D5-EB99FAC30DB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91E03F15-3011-2ECB-B962-A751475384A1}"/>
              </a:ext>
            </a:extLst>
          </p:cNvPr>
          <p:cNvSpPr>
            <a:spLocks noGrp="1"/>
          </p:cNvSpPr>
          <p:nvPr>
            <p:ph type="dt" sz="half" idx="10"/>
          </p:nvPr>
        </p:nvSpPr>
        <p:spPr/>
        <p:txBody>
          <a:bodyPr/>
          <a:lstStyle/>
          <a:p>
            <a:fld id="{D6158E7D-B24B-40C7-AC0F-780A1DA6B77F}" type="datetimeFigureOut">
              <a:rPr lang="de-DE" smtClean="0"/>
              <a:t>04.09.26</a:t>
            </a:fld>
            <a:endParaRPr lang="de-DE"/>
          </a:p>
        </p:txBody>
      </p:sp>
      <p:sp>
        <p:nvSpPr>
          <p:cNvPr id="6" name="Fußzeilenplatzhalter 5">
            <a:extLst>
              <a:ext uri="{FF2B5EF4-FFF2-40B4-BE49-F238E27FC236}">
                <a16:creationId xmlns:a16="http://schemas.microsoft.com/office/drawing/2014/main" id="{82FBFFA2-BB16-65FC-1B20-23B5A1304EB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8BBF559-7C5B-D77B-C377-32F42139E705}"/>
              </a:ext>
            </a:extLst>
          </p:cNvPr>
          <p:cNvSpPr>
            <a:spLocks noGrp="1"/>
          </p:cNvSpPr>
          <p:nvPr>
            <p:ph type="sldNum" sz="quarter" idx="12"/>
          </p:nvPr>
        </p:nvSpPr>
        <p:spPr/>
        <p:txBody>
          <a:bodyPr/>
          <a:lstStyle/>
          <a:p>
            <a:fld id="{51C1C283-8731-44D1-936D-EDBE14CEC248}" type="slidenum">
              <a:rPr lang="de-DE" smtClean="0"/>
              <a:t>‹Nr.›</a:t>
            </a:fld>
            <a:endParaRPr lang="de-DE"/>
          </a:p>
        </p:txBody>
      </p:sp>
    </p:spTree>
    <p:extLst>
      <p:ext uri="{BB962C8B-B14F-4D97-AF65-F5344CB8AC3E}">
        <p14:creationId xmlns:p14="http://schemas.microsoft.com/office/powerpoint/2010/main" val="2374652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B52D29-95CD-907E-D633-B3612FCEED3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635F07C-3AF2-C4B9-3ABE-5187FAEFC3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068A0DC-346E-DBA1-A07F-2D6806E01FB0}"/>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26D94285-9964-6EC7-30D6-B2F94AC536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CA20EC13-A8DA-6AFA-CC5B-FFD0791989F2}"/>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D97253F4-DEAC-357F-13B0-B61B05BB047D}"/>
              </a:ext>
            </a:extLst>
          </p:cNvPr>
          <p:cNvSpPr>
            <a:spLocks noGrp="1"/>
          </p:cNvSpPr>
          <p:nvPr>
            <p:ph type="dt" sz="half" idx="10"/>
          </p:nvPr>
        </p:nvSpPr>
        <p:spPr/>
        <p:txBody>
          <a:bodyPr/>
          <a:lstStyle/>
          <a:p>
            <a:fld id="{D6158E7D-B24B-40C7-AC0F-780A1DA6B77F}" type="datetimeFigureOut">
              <a:rPr lang="de-DE" smtClean="0"/>
              <a:t>04.09.26</a:t>
            </a:fld>
            <a:endParaRPr lang="de-DE"/>
          </a:p>
        </p:txBody>
      </p:sp>
      <p:sp>
        <p:nvSpPr>
          <p:cNvPr id="8" name="Fußzeilenplatzhalter 7">
            <a:extLst>
              <a:ext uri="{FF2B5EF4-FFF2-40B4-BE49-F238E27FC236}">
                <a16:creationId xmlns:a16="http://schemas.microsoft.com/office/drawing/2014/main" id="{3DD5427E-704A-DC07-3DD8-975168D3612F}"/>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88E1370-952F-DF31-C835-3B8A6FF43707}"/>
              </a:ext>
            </a:extLst>
          </p:cNvPr>
          <p:cNvSpPr>
            <a:spLocks noGrp="1"/>
          </p:cNvSpPr>
          <p:nvPr>
            <p:ph type="sldNum" sz="quarter" idx="12"/>
          </p:nvPr>
        </p:nvSpPr>
        <p:spPr/>
        <p:txBody>
          <a:bodyPr/>
          <a:lstStyle/>
          <a:p>
            <a:fld id="{51C1C283-8731-44D1-936D-EDBE14CEC248}" type="slidenum">
              <a:rPr lang="de-DE" smtClean="0"/>
              <a:t>‹Nr.›</a:t>
            </a:fld>
            <a:endParaRPr lang="de-DE"/>
          </a:p>
        </p:txBody>
      </p:sp>
    </p:spTree>
    <p:extLst>
      <p:ext uri="{BB962C8B-B14F-4D97-AF65-F5344CB8AC3E}">
        <p14:creationId xmlns:p14="http://schemas.microsoft.com/office/powerpoint/2010/main" val="4038972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3F580A-7E67-0A50-543A-88FBB6C8084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8DB42302-C6DF-902D-7D10-8EB3398446DE}"/>
              </a:ext>
            </a:extLst>
          </p:cNvPr>
          <p:cNvSpPr>
            <a:spLocks noGrp="1"/>
          </p:cNvSpPr>
          <p:nvPr>
            <p:ph type="dt" sz="half" idx="10"/>
          </p:nvPr>
        </p:nvSpPr>
        <p:spPr/>
        <p:txBody>
          <a:bodyPr/>
          <a:lstStyle/>
          <a:p>
            <a:fld id="{D6158E7D-B24B-40C7-AC0F-780A1DA6B77F}" type="datetimeFigureOut">
              <a:rPr lang="de-DE" smtClean="0"/>
              <a:t>04.09.26</a:t>
            </a:fld>
            <a:endParaRPr lang="de-DE"/>
          </a:p>
        </p:txBody>
      </p:sp>
      <p:sp>
        <p:nvSpPr>
          <p:cNvPr id="4" name="Fußzeilenplatzhalter 3">
            <a:extLst>
              <a:ext uri="{FF2B5EF4-FFF2-40B4-BE49-F238E27FC236}">
                <a16:creationId xmlns:a16="http://schemas.microsoft.com/office/drawing/2014/main" id="{3F1DA341-C8E9-68C5-F3BF-2DFD5A51E42E}"/>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288EF04-4F69-9E32-B726-C0EB0828F514}"/>
              </a:ext>
            </a:extLst>
          </p:cNvPr>
          <p:cNvSpPr>
            <a:spLocks noGrp="1"/>
          </p:cNvSpPr>
          <p:nvPr>
            <p:ph type="sldNum" sz="quarter" idx="12"/>
          </p:nvPr>
        </p:nvSpPr>
        <p:spPr/>
        <p:txBody>
          <a:bodyPr/>
          <a:lstStyle/>
          <a:p>
            <a:fld id="{51C1C283-8731-44D1-936D-EDBE14CEC248}" type="slidenum">
              <a:rPr lang="de-DE" smtClean="0"/>
              <a:t>‹Nr.›</a:t>
            </a:fld>
            <a:endParaRPr lang="de-DE"/>
          </a:p>
        </p:txBody>
      </p:sp>
    </p:spTree>
    <p:extLst>
      <p:ext uri="{BB962C8B-B14F-4D97-AF65-F5344CB8AC3E}">
        <p14:creationId xmlns:p14="http://schemas.microsoft.com/office/powerpoint/2010/main" val="301404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9A1419F-B485-473A-2E81-FB5C03B43313}"/>
              </a:ext>
            </a:extLst>
          </p:cNvPr>
          <p:cNvSpPr>
            <a:spLocks noGrp="1"/>
          </p:cNvSpPr>
          <p:nvPr>
            <p:ph type="dt" sz="half" idx="10"/>
          </p:nvPr>
        </p:nvSpPr>
        <p:spPr/>
        <p:txBody>
          <a:bodyPr/>
          <a:lstStyle/>
          <a:p>
            <a:fld id="{D6158E7D-B24B-40C7-AC0F-780A1DA6B77F}" type="datetimeFigureOut">
              <a:rPr lang="de-DE" smtClean="0"/>
              <a:t>04.09.26</a:t>
            </a:fld>
            <a:endParaRPr lang="de-DE"/>
          </a:p>
        </p:txBody>
      </p:sp>
      <p:sp>
        <p:nvSpPr>
          <p:cNvPr id="3" name="Fußzeilenplatzhalter 2">
            <a:extLst>
              <a:ext uri="{FF2B5EF4-FFF2-40B4-BE49-F238E27FC236}">
                <a16:creationId xmlns:a16="http://schemas.microsoft.com/office/drawing/2014/main" id="{3C91AEE1-7EF0-1C35-B33E-3C0D73D6AFA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5F6A383A-4F0D-2D03-3538-59D8BC2DD3CB}"/>
              </a:ext>
            </a:extLst>
          </p:cNvPr>
          <p:cNvSpPr>
            <a:spLocks noGrp="1"/>
          </p:cNvSpPr>
          <p:nvPr>
            <p:ph type="sldNum" sz="quarter" idx="12"/>
          </p:nvPr>
        </p:nvSpPr>
        <p:spPr/>
        <p:txBody>
          <a:bodyPr/>
          <a:lstStyle/>
          <a:p>
            <a:fld id="{51C1C283-8731-44D1-936D-EDBE14CEC248}" type="slidenum">
              <a:rPr lang="de-DE" smtClean="0"/>
              <a:t>‹Nr.›</a:t>
            </a:fld>
            <a:endParaRPr lang="de-DE"/>
          </a:p>
        </p:txBody>
      </p:sp>
    </p:spTree>
    <p:extLst>
      <p:ext uri="{BB962C8B-B14F-4D97-AF65-F5344CB8AC3E}">
        <p14:creationId xmlns:p14="http://schemas.microsoft.com/office/powerpoint/2010/main" val="2217430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C3D48F-575C-E24A-072E-1D435F1A684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7A90109-55B2-071B-8F8B-C708634AF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EA956982-6D94-2BA1-F452-537DC8BE83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C9B417E-482E-C19C-F6BF-54BCCDBEFDEA}"/>
              </a:ext>
            </a:extLst>
          </p:cNvPr>
          <p:cNvSpPr>
            <a:spLocks noGrp="1"/>
          </p:cNvSpPr>
          <p:nvPr>
            <p:ph type="dt" sz="half" idx="10"/>
          </p:nvPr>
        </p:nvSpPr>
        <p:spPr/>
        <p:txBody>
          <a:bodyPr/>
          <a:lstStyle/>
          <a:p>
            <a:fld id="{D6158E7D-B24B-40C7-AC0F-780A1DA6B77F}" type="datetimeFigureOut">
              <a:rPr lang="de-DE" smtClean="0"/>
              <a:t>04.09.26</a:t>
            </a:fld>
            <a:endParaRPr lang="de-DE"/>
          </a:p>
        </p:txBody>
      </p:sp>
      <p:sp>
        <p:nvSpPr>
          <p:cNvPr id="6" name="Fußzeilenplatzhalter 5">
            <a:extLst>
              <a:ext uri="{FF2B5EF4-FFF2-40B4-BE49-F238E27FC236}">
                <a16:creationId xmlns:a16="http://schemas.microsoft.com/office/drawing/2014/main" id="{0863E2F9-EFA8-4F76-1749-3E5DB4330B5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726ACA8-2E75-B94D-6C27-F7EBF9B2C44C}"/>
              </a:ext>
            </a:extLst>
          </p:cNvPr>
          <p:cNvSpPr>
            <a:spLocks noGrp="1"/>
          </p:cNvSpPr>
          <p:nvPr>
            <p:ph type="sldNum" sz="quarter" idx="12"/>
          </p:nvPr>
        </p:nvSpPr>
        <p:spPr/>
        <p:txBody>
          <a:bodyPr/>
          <a:lstStyle/>
          <a:p>
            <a:fld id="{51C1C283-8731-44D1-936D-EDBE14CEC248}" type="slidenum">
              <a:rPr lang="de-DE" smtClean="0"/>
              <a:t>‹Nr.›</a:t>
            </a:fld>
            <a:endParaRPr lang="de-DE"/>
          </a:p>
        </p:txBody>
      </p:sp>
    </p:spTree>
    <p:extLst>
      <p:ext uri="{BB962C8B-B14F-4D97-AF65-F5344CB8AC3E}">
        <p14:creationId xmlns:p14="http://schemas.microsoft.com/office/powerpoint/2010/main" val="1664225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34243C-BD64-1D21-3E58-31E6006874A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60D1F1F-5A01-A217-B8C2-B107A7740A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FAF5B55-3AC1-8D3B-DDE5-E7CBAE69B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23B9450-BD19-E7FF-FF80-BB2B8F278F2E}"/>
              </a:ext>
            </a:extLst>
          </p:cNvPr>
          <p:cNvSpPr>
            <a:spLocks noGrp="1"/>
          </p:cNvSpPr>
          <p:nvPr>
            <p:ph type="dt" sz="half" idx="10"/>
          </p:nvPr>
        </p:nvSpPr>
        <p:spPr/>
        <p:txBody>
          <a:bodyPr/>
          <a:lstStyle/>
          <a:p>
            <a:fld id="{D6158E7D-B24B-40C7-AC0F-780A1DA6B77F}" type="datetimeFigureOut">
              <a:rPr lang="de-DE" smtClean="0"/>
              <a:t>04.09.26</a:t>
            </a:fld>
            <a:endParaRPr lang="de-DE"/>
          </a:p>
        </p:txBody>
      </p:sp>
      <p:sp>
        <p:nvSpPr>
          <p:cNvPr id="6" name="Fußzeilenplatzhalter 5">
            <a:extLst>
              <a:ext uri="{FF2B5EF4-FFF2-40B4-BE49-F238E27FC236}">
                <a16:creationId xmlns:a16="http://schemas.microsoft.com/office/drawing/2014/main" id="{7CFBE7DB-5EA8-AB29-624B-81E997307AD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E6C72FD-90CA-3A94-168C-93D48328E670}"/>
              </a:ext>
            </a:extLst>
          </p:cNvPr>
          <p:cNvSpPr>
            <a:spLocks noGrp="1"/>
          </p:cNvSpPr>
          <p:nvPr>
            <p:ph type="sldNum" sz="quarter" idx="12"/>
          </p:nvPr>
        </p:nvSpPr>
        <p:spPr/>
        <p:txBody>
          <a:bodyPr/>
          <a:lstStyle/>
          <a:p>
            <a:fld id="{51C1C283-8731-44D1-936D-EDBE14CEC248}" type="slidenum">
              <a:rPr lang="de-DE" smtClean="0"/>
              <a:t>‹Nr.›</a:t>
            </a:fld>
            <a:endParaRPr lang="de-DE"/>
          </a:p>
        </p:txBody>
      </p:sp>
    </p:spTree>
    <p:extLst>
      <p:ext uri="{BB962C8B-B14F-4D97-AF65-F5344CB8AC3E}">
        <p14:creationId xmlns:p14="http://schemas.microsoft.com/office/powerpoint/2010/main" val="1993393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1786B9-04D1-1266-DB69-F34B8DF525F8}"/>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82A3C27D-5D6D-F4DD-8BB7-B383AB5D355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46172E5-BE63-0665-9B8A-FC842FD519D2}"/>
              </a:ext>
            </a:extLst>
          </p:cNvPr>
          <p:cNvSpPr>
            <a:spLocks noGrp="1"/>
          </p:cNvSpPr>
          <p:nvPr>
            <p:ph type="dt" sz="half" idx="10"/>
          </p:nvPr>
        </p:nvSpPr>
        <p:spPr/>
        <p:txBody>
          <a:bodyPr/>
          <a:lstStyle/>
          <a:p>
            <a:fld id="{D6158E7D-B24B-40C7-AC0F-780A1DA6B77F}" type="datetimeFigureOut">
              <a:rPr lang="de-DE" smtClean="0"/>
              <a:t>04.09.26</a:t>
            </a:fld>
            <a:endParaRPr lang="de-DE"/>
          </a:p>
        </p:txBody>
      </p:sp>
      <p:sp>
        <p:nvSpPr>
          <p:cNvPr id="5" name="Fußzeilenplatzhalter 4">
            <a:extLst>
              <a:ext uri="{FF2B5EF4-FFF2-40B4-BE49-F238E27FC236}">
                <a16:creationId xmlns:a16="http://schemas.microsoft.com/office/drawing/2014/main" id="{0451D43E-5BFE-B462-0D2E-4F3B161C919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8D46533-9049-3FE3-0876-A7C95E113AF9}"/>
              </a:ext>
            </a:extLst>
          </p:cNvPr>
          <p:cNvSpPr>
            <a:spLocks noGrp="1"/>
          </p:cNvSpPr>
          <p:nvPr>
            <p:ph type="sldNum" sz="quarter" idx="12"/>
          </p:nvPr>
        </p:nvSpPr>
        <p:spPr/>
        <p:txBody>
          <a:bodyPr/>
          <a:lstStyle/>
          <a:p>
            <a:fld id="{51C1C283-8731-44D1-936D-EDBE14CEC248}" type="slidenum">
              <a:rPr lang="de-DE" smtClean="0"/>
              <a:t>‹Nr.›</a:t>
            </a:fld>
            <a:endParaRPr lang="de-DE"/>
          </a:p>
        </p:txBody>
      </p:sp>
    </p:spTree>
    <p:extLst>
      <p:ext uri="{BB962C8B-B14F-4D97-AF65-F5344CB8AC3E}">
        <p14:creationId xmlns:p14="http://schemas.microsoft.com/office/powerpoint/2010/main" val="342452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BE238CD-FBB0-E05D-2B12-66785E826390}"/>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0011A0D1-B1F3-1992-7A71-C1A9B7A19F60}"/>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03379BA-C75A-1CA1-8D44-046D8D632B9F}"/>
              </a:ext>
            </a:extLst>
          </p:cNvPr>
          <p:cNvSpPr>
            <a:spLocks noGrp="1"/>
          </p:cNvSpPr>
          <p:nvPr>
            <p:ph type="dt" sz="half" idx="10"/>
          </p:nvPr>
        </p:nvSpPr>
        <p:spPr/>
        <p:txBody>
          <a:bodyPr/>
          <a:lstStyle/>
          <a:p>
            <a:fld id="{D6158E7D-B24B-40C7-AC0F-780A1DA6B77F}" type="datetimeFigureOut">
              <a:rPr lang="de-DE" smtClean="0"/>
              <a:t>04.09.26</a:t>
            </a:fld>
            <a:endParaRPr lang="de-DE"/>
          </a:p>
        </p:txBody>
      </p:sp>
      <p:sp>
        <p:nvSpPr>
          <p:cNvPr id="5" name="Fußzeilenplatzhalter 4">
            <a:extLst>
              <a:ext uri="{FF2B5EF4-FFF2-40B4-BE49-F238E27FC236}">
                <a16:creationId xmlns:a16="http://schemas.microsoft.com/office/drawing/2014/main" id="{BA21191A-5EAB-DB7D-6CB4-21BF53E6B28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BD16607-984C-3762-1E26-1463B5997381}"/>
              </a:ext>
            </a:extLst>
          </p:cNvPr>
          <p:cNvSpPr>
            <a:spLocks noGrp="1"/>
          </p:cNvSpPr>
          <p:nvPr>
            <p:ph type="sldNum" sz="quarter" idx="12"/>
          </p:nvPr>
        </p:nvSpPr>
        <p:spPr/>
        <p:txBody>
          <a:bodyPr/>
          <a:lstStyle/>
          <a:p>
            <a:fld id="{51C1C283-8731-44D1-936D-EDBE14CEC248}" type="slidenum">
              <a:rPr lang="de-DE" smtClean="0"/>
              <a:t>‹Nr.›</a:t>
            </a:fld>
            <a:endParaRPr lang="de-DE"/>
          </a:p>
        </p:txBody>
      </p:sp>
    </p:spTree>
    <p:extLst>
      <p:ext uri="{BB962C8B-B14F-4D97-AF65-F5344CB8AC3E}">
        <p14:creationId xmlns:p14="http://schemas.microsoft.com/office/powerpoint/2010/main" val="2768529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813000B-504C-CD25-99DC-1EFDE366F9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C8AE26D2-ABC5-4291-0AC6-651D941869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01F9D81-EB00-EF77-17D2-14989DB3C1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6158E7D-B24B-40C7-AC0F-780A1DA6B77F}" type="datetimeFigureOut">
              <a:rPr lang="de-DE" smtClean="0"/>
              <a:t>04.09.26</a:t>
            </a:fld>
            <a:endParaRPr lang="de-DE"/>
          </a:p>
        </p:txBody>
      </p:sp>
      <p:sp>
        <p:nvSpPr>
          <p:cNvPr id="5" name="Fußzeilenplatzhalter 4">
            <a:extLst>
              <a:ext uri="{FF2B5EF4-FFF2-40B4-BE49-F238E27FC236}">
                <a16:creationId xmlns:a16="http://schemas.microsoft.com/office/drawing/2014/main" id="{BF474DBA-0607-88B8-A239-89627B4C2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E74EF92F-9511-6247-402E-C29B8C90FD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1C1C283-8731-44D1-936D-EDBE14CEC248}" type="slidenum">
              <a:rPr lang="de-DE" smtClean="0"/>
              <a:t>‹Nr.›</a:t>
            </a:fld>
            <a:endParaRPr lang="de-DE"/>
          </a:p>
        </p:txBody>
      </p:sp>
    </p:spTree>
    <p:extLst>
      <p:ext uri="{BB962C8B-B14F-4D97-AF65-F5344CB8AC3E}">
        <p14:creationId xmlns:p14="http://schemas.microsoft.com/office/powerpoint/2010/main" val="33229762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1D8F0C3A-E5D4-BA6F-D980-4C50504C5C23}"/>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CFD6C100-CC72-F73E-13B1-2E28CA05A4D0}"/>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9CA4D421-0BCB-26A9-96FE-513FA4DEDA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8988" y="448528"/>
            <a:ext cx="6954023" cy="1661786"/>
          </a:xfrm>
          <a:prstGeom prst="rect">
            <a:avLst/>
          </a:prstGeom>
        </p:spPr>
      </p:pic>
      <p:sp>
        <p:nvSpPr>
          <p:cNvPr id="3" name="Textfeld 2">
            <a:extLst>
              <a:ext uri="{FF2B5EF4-FFF2-40B4-BE49-F238E27FC236}">
                <a16:creationId xmlns:a16="http://schemas.microsoft.com/office/drawing/2014/main" id="{97704EEA-FAD9-9F90-C392-35D146CDFD94}"/>
              </a:ext>
            </a:extLst>
          </p:cNvPr>
          <p:cNvSpPr txBox="1"/>
          <p:nvPr/>
        </p:nvSpPr>
        <p:spPr>
          <a:xfrm>
            <a:off x="1684091" y="2342857"/>
            <a:ext cx="9027452" cy="3754874"/>
          </a:xfrm>
          <a:prstGeom prst="rect">
            <a:avLst/>
          </a:prstGeom>
          <a:noFill/>
        </p:spPr>
        <p:txBody>
          <a:bodyPr wrap="square" rtlCol="0">
            <a:spAutoFit/>
          </a:bodyPr>
          <a:lstStyle/>
          <a:p>
            <a:pPr algn="ctr"/>
            <a:r>
              <a:rPr lang="de-DE" sz="3200" dirty="0" err="1">
                <a:solidFill>
                  <a:schemeClr val="bg2">
                    <a:lumMod val="50000"/>
                  </a:schemeClr>
                </a:solidFill>
                <a:latin typeface="Calibri" panose="020F0502020204030204" pitchFamily="34" charset="0"/>
                <a:cs typeface="Times New Roman" panose="02020603050405020304" pitchFamily="18" charset="0"/>
              </a:rPr>
              <a:t>Lernpat</a:t>
            </a:r>
            <a:r>
              <a:rPr lang="de-DE" sz="3200" dirty="0">
                <a:solidFill>
                  <a:schemeClr val="bg2">
                    <a:lumMod val="50000"/>
                  </a:schemeClr>
                </a:solidFill>
                <a:latin typeface="Calibri" panose="020F0502020204030204" pitchFamily="34" charset="0"/>
                <a:cs typeface="Times New Roman" panose="02020603050405020304" pitchFamily="18" charset="0"/>
              </a:rPr>
              <a:t>*</a:t>
            </a:r>
            <a:r>
              <a:rPr lang="de-DE" sz="3200" dirty="0" err="1">
                <a:solidFill>
                  <a:schemeClr val="bg2">
                    <a:lumMod val="50000"/>
                  </a:schemeClr>
                </a:solidFill>
                <a:latin typeface="Calibri" panose="020F0502020204030204" pitchFamily="34" charset="0"/>
                <a:cs typeface="Times New Roman" panose="02020603050405020304" pitchFamily="18" charset="0"/>
              </a:rPr>
              <a:t>innenprojekt</a:t>
            </a:r>
            <a:r>
              <a:rPr lang="de-DE" sz="3200" dirty="0">
                <a:solidFill>
                  <a:schemeClr val="bg2">
                    <a:lumMod val="50000"/>
                  </a:schemeClr>
                </a:solidFill>
                <a:latin typeface="Calibri" panose="020F0502020204030204" pitchFamily="34" charset="0"/>
                <a:cs typeface="Times New Roman" panose="02020603050405020304" pitchFamily="18" charset="0"/>
              </a:rPr>
              <a:t> des Trägervereins </a:t>
            </a:r>
          </a:p>
          <a:p>
            <a:pPr algn="ctr"/>
            <a:r>
              <a:rPr lang="de-DE" sz="3200" dirty="0">
                <a:solidFill>
                  <a:schemeClr val="bg2">
                    <a:lumMod val="50000"/>
                  </a:schemeClr>
                </a:solidFill>
                <a:latin typeface="Calibri" panose="020F0502020204030204" pitchFamily="34" charset="0"/>
                <a:cs typeface="Times New Roman" panose="02020603050405020304" pitchFamily="18" charset="0"/>
              </a:rPr>
              <a:t>„keiner darf verloren gehen e.V.“</a:t>
            </a:r>
          </a:p>
          <a:p>
            <a:pPr algn="ctr"/>
            <a:endParaRPr lang="de-DE" sz="1000" dirty="0">
              <a:solidFill>
                <a:schemeClr val="bg2">
                  <a:lumMod val="50000"/>
                </a:schemeClr>
              </a:solidFill>
              <a:latin typeface="Calibri" panose="020F0502020204030204" pitchFamily="34" charset="0"/>
              <a:cs typeface="Times New Roman" panose="02020603050405020304" pitchFamily="18" charset="0"/>
            </a:endParaRPr>
          </a:p>
          <a:p>
            <a:pPr algn="ctr"/>
            <a:r>
              <a:rPr lang="de-DE" sz="2800" dirty="0">
                <a:solidFill>
                  <a:schemeClr val="bg2">
                    <a:lumMod val="50000"/>
                  </a:schemeClr>
                </a:solidFill>
                <a:latin typeface="Calibri" panose="020F0502020204030204" pitchFamily="34" charset="0"/>
                <a:cs typeface="Times New Roman" panose="02020603050405020304" pitchFamily="18" charset="0"/>
              </a:rPr>
              <a:t>Ergebnisse der begleitenden Evaluation</a:t>
            </a:r>
          </a:p>
          <a:p>
            <a:pPr algn="ctr"/>
            <a:endParaRPr lang="de-DE" sz="800" dirty="0">
              <a:solidFill>
                <a:schemeClr val="bg2">
                  <a:lumMod val="50000"/>
                </a:schemeClr>
              </a:solidFill>
              <a:latin typeface="Calibri" panose="020F0502020204030204" pitchFamily="34" charset="0"/>
              <a:cs typeface="Times New Roman" panose="02020603050405020304" pitchFamily="18" charset="0"/>
            </a:endParaRPr>
          </a:p>
          <a:p>
            <a:pPr algn="ctr"/>
            <a:r>
              <a:rPr lang="de-DE" sz="2400" dirty="0">
                <a:solidFill>
                  <a:schemeClr val="bg2">
                    <a:lumMod val="50000"/>
                  </a:schemeClr>
                </a:solidFill>
                <a:latin typeface="Calibri" panose="020F0502020204030204" pitchFamily="34" charset="0"/>
                <a:cs typeface="Times New Roman" panose="02020603050405020304" pitchFamily="18" charset="0"/>
              </a:rPr>
              <a:t>Johannes Gutenberg-Universität (JGU)</a:t>
            </a:r>
          </a:p>
          <a:p>
            <a:pPr algn="ctr"/>
            <a:r>
              <a:rPr lang="de-DE" sz="2400" dirty="0">
                <a:solidFill>
                  <a:schemeClr val="bg2">
                    <a:lumMod val="50000"/>
                  </a:schemeClr>
                </a:solidFill>
                <a:latin typeface="Calibri" panose="020F0502020204030204" pitchFamily="34" charset="0"/>
                <a:cs typeface="Times New Roman" panose="02020603050405020304" pitchFamily="18" charset="0"/>
              </a:rPr>
              <a:t>Dezernat Hochschulentwicklung (HE)</a:t>
            </a:r>
          </a:p>
          <a:p>
            <a:pPr algn="ctr"/>
            <a:endParaRPr lang="de-DE" sz="800" dirty="0">
              <a:solidFill>
                <a:schemeClr val="bg2">
                  <a:lumMod val="50000"/>
                </a:schemeClr>
              </a:solidFill>
              <a:latin typeface="Calibri" panose="020F0502020204030204" pitchFamily="34" charset="0"/>
              <a:cs typeface="Times New Roman" panose="02020603050405020304" pitchFamily="18" charset="0"/>
            </a:endParaRPr>
          </a:p>
          <a:p>
            <a:pPr algn="ctr"/>
            <a:r>
              <a:rPr lang="de-DE" sz="2200" dirty="0">
                <a:solidFill>
                  <a:schemeClr val="bg2">
                    <a:lumMod val="50000"/>
                  </a:schemeClr>
                </a:solidFill>
                <a:latin typeface="Calibri" panose="020F0502020204030204" pitchFamily="34" charset="0"/>
                <a:cs typeface="Times New Roman" panose="02020603050405020304" pitchFamily="18" charset="0"/>
              </a:rPr>
              <a:t>Abteilung 2: Zentrum für Qualitätssicherung und -entwicklung (HE2-ZQ)</a:t>
            </a:r>
          </a:p>
          <a:p>
            <a:pPr algn="ctr"/>
            <a:r>
              <a:rPr lang="de-DE" sz="2200" dirty="0">
                <a:solidFill>
                  <a:schemeClr val="bg2">
                    <a:lumMod val="50000"/>
                  </a:schemeClr>
                </a:solidFill>
                <a:latin typeface="Calibri" panose="020F0502020204030204" pitchFamily="34" charset="0"/>
                <a:cs typeface="Times New Roman" panose="02020603050405020304" pitchFamily="18" charset="0"/>
              </a:rPr>
              <a:t>Referat 3: Evaluation (HE2-ZQ3)</a:t>
            </a:r>
          </a:p>
          <a:p>
            <a:pPr algn="ctr"/>
            <a:endParaRPr lang="de-DE" sz="800" dirty="0">
              <a:solidFill>
                <a:schemeClr val="bg2">
                  <a:lumMod val="50000"/>
                </a:schemeClr>
              </a:solidFill>
              <a:latin typeface="Calibri" panose="020F0502020204030204" pitchFamily="34" charset="0"/>
              <a:cs typeface="Times New Roman" panose="02020603050405020304" pitchFamily="18" charset="0"/>
            </a:endParaRPr>
          </a:p>
          <a:p>
            <a:pPr algn="ctr"/>
            <a:r>
              <a:rPr lang="de-DE" sz="2000" dirty="0">
                <a:solidFill>
                  <a:schemeClr val="bg2">
                    <a:lumMod val="50000"/>
                  </a:schemeClr>
                </a:solidFill>
                <a:latin typeface="Calibri" panose="020F0502020204030204" pitchFamily="34" charset="0"/>
                <a:cs typeface="Times New Roman" panose="02020603050405020304" pitchFamily="18" charset="0"/>
              </a:rPr>
              <a:t>Mai/Juni2026</a:t>
            </a:r>
          </a:p>
        </p:txBody>
      </p:sp>
      <p:pic>
        <p:nvPicPr>
          <p:cNvPr id="6" name="Grafik 5">
            <a:extLst>
              <a:ext uri="{FF2B5EF4-FFF2-40B4-BE49-F238E27FC236}">
                <a16:creationId xmlns:a16="http://schemas.microsoft.com/office/drawing/2014/main" id="{7600E745-0070-F2D5-642A-8685ECC68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3011" y="5316220"/>
            <a:ext cx="2616200" cy="952500"/>
          </a:xfrm>
          <a:prstGeom prst="rect">
            <a:avLst/>
          </a:prstGeom>
        </p:spPr>
      </p:pic>
    </p:spTree>
    <p:extLst>
      <p:ext uri="{BB962C8B-B14F-4D97-AF65-F5344CB8AC3E}">
        <p14:creationId xmlns:p14="http://schemas.microsoft.com/office/powerpoint/2010/main" val="2461104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88A885AF-AC6C-3A71-7E82-9C4242047914}"/>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75765C14-2350-515B-853C-F35C048EDBC3}"/>
              </a:ext>
            </a:extLst>
          </p:cNvPr>
          <p:cNvSpPr txBox="1"/>
          <p:nvPr/>
        </p:nvSpPr>
        <p:spPr>
          <a:xfrm>
            <a:off x="502558" y="1096625"/>
            <a:ext cx="4928850" cy="1446550"/>
          </a:xfrm>
          <a:prstGeom prst="rect">
            <a:avLst/>
          </a:prstGeom>
          <a:noFill/>
        </p:spPr>
        <p:txBody>
          <a:bodyPr wrap="none" rtlCol="0">
            <a:spAutoFit/>
          </a:bodyPr>
          <a:lstStyle/>
          <a:p>
            <a:r>
              <a:rPr lang="de-DE" sz="2400" i="1" dirty="0">
                <a:solidFill>
                  <a:schemeClr val="bg2">
                    <a:lumMod val="50000"/>
                  </a:schemeClr>
                </a:solidFill>
                <a:effectLst/>
                <a:latin typeface="Calibri Light" panose="020F0302020204030204" pitchFamily="34" charset="0"/>
                <a:ea typeface="Times New Roman" panose="02020603050405020304" pitchFamily="18" charset="0"/>
                <a:cs typeface="Times New Roman" panose="02020603050405020304" pitchFamily="18" charset="0"/>
              </a:rPr>
              <a:t>Kinder haben das Recht auf Förderung </a:t>
            </a:r>
          </a:p>
          <a:p>
            <a:r>
              <a:rPr lang="de-DE" sz="2400" i="1" dirty="0">
                <a:solidFill>
                  <a:schemeClr val="bg2">
                    <a:lumMod val="50000"/>
                  </a:schemeClr>
                </a:solidFill>
                <a:effectLst/>
                <a:latin typeface="Calibri Light" panose="020F0302020204030204" pitchFamily="34" charset="0"/>
                <a:ea typeface="Times New Roman" panose="02020603050405020304" pitchFamily="18" charset="0"/>
                <a:cs typeface="Times New Roman" panose="02020603050405020304" pitchFamily="18" charset="0"/>
              </a:rPr>
              <a:t>der Entwicklung und Vermeidung bzw.</a:t>
            </a:r>
            <a:br>
              <a:rPr lang="de-DE" sz="2400" i="1" dirty="0">
                <a:solidFill>
                  <a:schemeClr val="bg2">
                    <a:lumMod val="50000"/>
                  </a:schemeClr>
                </a:solidFill>
                <a:effectLst/>
                <a:latin typeface="Calibri Light" panose="020F0302020204030204" pitchFamily="34" charset="0"/>
                <a:ea typeface="Times New Roman" panose="02020603050405020304" pitchFamily="18" charset="0"/>
                <a:cs typeface="Times New Roman" panose="02020603050405020304" pitchFamily="18" charset="0"/>
              </a:rPr>
            </a:br>
            <a:r>
              <a:rPr lang="de-DE" sz="2400" i="1" dirty="0">
                <a:solidFill>
                  <a:schemeClr val="bg2">
                    <a:lumMod val="50000"/>
                  </a:schemeClr>
                </a:solidFill>
                <a:effectLst/>
                <a:latin typeface="Calibri Light" panose="020F0302020204030204" pitchFamily="34" charset="0"/>
                <a:ea typeface="Times New Roman" panose="02020603050405020304" pitchFamily="18" charset="0"/>
                <a:cs typeface="Times New Roman" panose="02020603050405020304" pitchFamily="18" charset="0"/>
              </a:rPr>
              <a:t>Abbau von Benachteiligung. </a:t>
            </a:r>
          </a:p>
          <a:p>
            <a:r>
              <a:rPr lang="de-DE" sz="1600" dirty="0">
                <a:solidFill>
                  <a:schemeClr val="bg2">
                    <a:lumMod val="50000"/>
                  </a:schemeClr>
                </a:solidFill>
                <a:effectLst/>
                <a:latin typeface="Calibri Light" panose="020F0302020204030204" pitchFamily="34" charset="0"/>
                <a:ea typeface="Times New Roman" panose="02020603050405020304" pitchFamily="18" charset="0"/>
                <a:cs typeface="Times New Roman" panose="02020603050405020304" pitchFamily="18" charset="0"/>
              </a:rPr>
              <a:t>(Kinder- und Jugendhilfegesetz)</a:t>
            </a:r>
          </a:p>
        </p:txBody>
      </p:sp>
      <p:sp>
        <p:nvSpPr>
          <p:cNvPr id="15" name="Textfeld 14">
            <a:extLst>
              <a:ext uri="{FF2B5EF4-FFF2-40B4-BE49-F238E27FC236}">
                <a16:creationId xmlns:a16="http://schemas.microsoft.com/office/drawing/2014/main" id="{CB4E328E-6E34-ECC1-1B2E-19000F65C69C}"/>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70A0EA72-0A86-F803-2EA9-B24F131119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856" y="239471"/>
            <a:ext cx="2722880" cy="650680"/>
          </a:xfrm>
          <a:prstGeom prst="rect">
            <a:avLst/>
          </a:prstGeom>
        </p:spPr>
      </p:pic>
      <p:sp>
        <p:nvSpPr>
          <p:cNvPr id="3" name="Textfeld 2">
            <a:extLst>
              <a:ext uri="{FF2B5EF4-FFF2-40B4-BE49-F238E27FC236}">
                <a16:creationId xmlns:a16="http://schemas.microsoft.com/office/drawing/2014/main" id="{88B38E4B-0565-CC8A-4CFA-2ECD58200DE2}"/>
              </a:ext>
            </a:extLst>
          </p:cNvPr>
          <p:cNvSpPr txBox="1"/>
          <p:nvPr/>
        </p:nvSpPr>
        <p:spPr>
          <a:xfrm>
            <a:off x="717303" y="3623231"/>
            <a:ext cx="6343403" cy="461665"/>
          </a:xfrm>
          <a:prstGeom prst="rect">
            <a:avLst/>
          </a:prstGeom>
          <a:noFill/>
        </p:spPr>
        <p:txBody>
          <a:bodyPr wrap="none" rtlCol="0">
            <a:spAutoFit/>
          </a:bodyPr>
          <a:lstStyle/>
          <a:p>
            <a:r>
              <a:rPr lang="de-DE" sz="2400" i="1" dirty="0">
                <a:solidFill>
                  <a:schemeClr val="bg2">
                    <a:lumMod val="50000"/>
                  </a:schemeClr>
                </a:solidFill>
                <a:effectLst/>
                <a:latin typeface="Calibri Light" panose="020F0302020204030204" pitchFamily="34" charset="0"/>
                <a:ea typeface="Times New Roman" panose="02020603050405020304" pitchFamily="18" charset="0"/>
                <a:cs typeface="Times New Roman" panose="02020603050405020304" pitchFamily="18" charset="0"/>
              </a:rPr>
              <a:t>Was ist passiert? Einführung zur Studie/Evaluation</a:t>
            </a:r>
            <a:endParaRPr lang="de-DE" sz="1600" dirty="0">
              <a:solidFill>
                <a:schemeClr val="bg2">
                  <a:lumMod val="50000"/>
                </a:schemeClr>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pic>
        <p:nvPicPr>
          <p:cNvPr id="4" name="Grafik 3" descr="Ein Bild, das Person, Kleidung, Im Haus, Menschliches Gesicht enthält.&#10;&#10;KI-generierte Inhalte können fehlerhaft sein.">
            <a:extLst>
              <a:ext uri="{FF2B5EF4-FFF2-40B4-BE49-F238E27FC236}">
                <a16:creationId xmlns:a16="http://schemas.microsoft.com/office/drawing/2014/main" id="{94C00114-9FEE-D732-6B7B-75F32AB1F5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3968" y="0"/>
            <a:ext cx="4168032" cy="6268720"/>
          </a:xfrm>
          <a:prstGeom prst="rect">
            <a:avLst/>
          </a:prstGeom>
        </p:spPr>
      </p:pic>
      <p:cxnSp>
        <p:nvCxnSpPr>
          <p:cNvPr id="5" name="Gerader Verbinder 17">
            <a:extLst>
              <a:ext uri="{FF2B5EF4-FFF2-40B4-BE49-F238E27FC236}">
                <a16:creationId xmlns:a16="http://schemas.microsoft.com/office/drawing/2014/main" id="{88E015F0-FC76-278C-C036-1BC08DE68EEB}"/>
              </a:ext>
            </a:extLst>
          </p:cNvPr>
          <p:cNvCxnSpPr>
            <a:cxnSpLocks/>
          </p:cNvCxnSpPr>
          <p:nvPr/>
        </p:nvCxnSpPr>
        <p:spPr>
          <a:xfrm flipV="1">
            <a:off x="7753350" y="2295525"/>
            <a:ext cx="0" cy="3848100"/>
          </a:xfrm>
          <a:prstGeom prst="line">
            <a:avLst/>
          </a:prstGeom>
          <a:ln w="19050" cap="flat" cmpd="sng" algn="ctr">
            <a:solidFill>
              <a:srgbClr val="AFC40C"/>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6" name="Grafik 5">
            <a:extLst>
              <a:ext uri="{FF2B5EF4-FFF2-40B4-BE49-F238E27FC236}">
                <a16:creationId xmlns:a16="http://schemas.microsoft.com/office/drawing/2014/main" id="{78554F68-F9DB-1DDD-6FA5-F175BABAEF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03717" y="2295525"/>
            <a:ext cx="209550" cy="247650"/>
          </a:xfrm>
          <a:prstGeom prst="rect">
            <a:avLst/>
          </a:prstGeom>
        </p:spPr>
      </p:pic>
      <p:cxnSp>
        <p:nvCxnSpPr>
          <p:cNvPr id="7" name="Gerader Verbinder 24">
            <a:extLst>
              <a:ext uri="{FF2B5EF4-FFF2-40B4-BE49-F238E27FC236}">
                <a16:creationId xmlns:a16="http://schemas.microsoft.com/office/drawing/2014/main" id="{FD17B6F4-632A-CF5A-F37E-FEBE520304E5}"/>
              </a:ext>
            </a:extLst>
          </p:cNvPr>
          <p:cNvCxnSpPr>
            <a:cxnSpLocks/>
          </p:cNvCxnSpPr>
          <p:nvPr/>
        </p:nvCxnSpPr>
        <p:spPr>
          <a:xfrm flipV="1">
            <a:off x="295275" y="-12711"/>
            <a:ext cx="0" cy="1526550"/>
          </a:xfrm>
          <a:prstGeom prst="line">
            <a:avLst/>
          </a:prstGeom>
          <a:ln w="19050" cap="flat" cmpd="sng" algn="ctr">
            <a:solidFill>
              <a:srgbClr val="AFC40C"/>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hteck 7">
            <a:extLst>
              <a:ext uri="{FF2B5EF4-FFF2-40B4-BE49-F238E27FC236}">
                <a16:creationId xmlns:a16="http://schemas.microsoft.com/office/drawing/2014/main" id="{509FC30D-CFCC-3AEC-1F51-1F74E3E3E47E}"/>
              </a:ext>
            </a:extLst>
          </p:cNvPr>
          <p:cNvSpPr/>
          <p:nvPr/>
        </p:nvSpPr>
        <p:spPr>
          <a:xfrm>
            <a:off x="5638690" y="1300959"/>
            <a:ext cx="138449" cy="138449"/>
          </a:xfrm>
          <a:prstGeom prst="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03679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AD919E-2157-9D37-4F27-455215F9DEBB}"/>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94AE6CE2-8C4D-7897-F522-B4C435B860CC}"/>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BF4C5A95-4480-4D9D-4D86-F4385C323928}"/>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05B1FD3A-92A2-3B37-CF16-F40924E17A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856" y="239471"/>
            <a:ext cx="2722880" cy="650680"/>
          </a:xfrm>
          <a:prstGeom prst="rect">
            <a:avLst/>
          </a:prstGeom>
        </p:spPr>
      </p:pic>
      <p:sp>
        <p:nvSpPr>
          <p:cNvPr id="4" name="Textfeld 3">
            <a:extLst>
              <a:ext uri="{FF2B5EF4-FFF2-40B4-BE49-F238E27FC236}">
                <a16:creationId xmlns:a16="http://schemas.microsoft.com/office/drawing/2014/main" id="{7A547519-E55A-6431-3D55-EBDCCE6396C0}"/>
              </a:ext>
            </a:extLst>
          </p:cNvPr>
          <p:cNvSpPr txBox="1"/>
          <p:nvPr/>
        </p:nvSpPr>
        <p:spPr>
          <a:xfrm>
            <a:off x="338616" y="5807055"/>
            <a:ext cx="4578497" cy="461665"/>
          </a:xfrm>
          <a:prstGeom prst="rect">
            <a:avLst/>
          </a:prstGeom>
          <a:noFill/>
        </p:spPr>
        <p:txBody>
          <a:bodyPr wrap="none" rtlCol="0">
            <a:spAutoFit/>
          </a:bodyPr>
          <a:lstStyle/>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Quelle: Johannes Gutenberg-Universität Mainz (JGU), Dezernat Hochschulentwicklung (2026): </a:t>
            </a:r>
          </a:p>
          <a:p>
            <a:r>
              <a:rPr lang="de-DE" sz="800" dirty="0" err="1">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Lernpatinnenprojekt</a:t>
            </a:r>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des Trägervereins „keiner darf verloren gehen e. V.“. </a:t>
            </a:r>
          </a:p>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Ergebnisse der begleitenden Evaluation.* Referat 3: Evaluation (HE2-ZQ3), Mainz, Mai/Juni 2026, Folie 8</a:t>
            </a:r>
          </a:p>
        </p:txBody>
      </p:sp>
      <p:sp>
        <p:nvSpPr>
          <p:cNvPr id="3" name="Textfeld 2">
            <a:extLst>
              <a:ext uri="{FF2B5EF4-FFF2-40B4-BE49-F238E27FC236}">
                <a16:creationId xmlns:a16="http://schemas.microsoft.com/office/drawing/2014/main" id="{E702FFF9-124D-11A9-BD28-4EEBB43B8DE6}"/>
              </a:ext>
            </a:extLst>
          </p:cNvPr>
          <p:cNvSpPr txBox="1"/>
          <p:nvPr/>
        </p:nvSpPr>
        <p:spPr>
          <a:xfrm>
            <a:off x="338616" y="705485"/>
            <a:ext cx="8339871" cy="584775"/>
          </a:xfrm>
          <a:prstGeom prst="rect">
            <a:avLst/>
          </a:prstGeom>
          <a:noFill/>
        </p:spPr>
        <p:txBody>
          <a:bodyPr wrap="square" rtlCol="0">
            <a:spAutoFit/>
          </a:bodyPr>
          <a:lstStyle/>
          <a:p>
            <a:r>
              <a:rPr lang="de-DE" sz="3200" dirty="0">
                <a:solidFill>
                  <a:schemeClr val="bg2">
                    <a:lumMod val="50000"/>
                  </a:schemeClr>
                </a:solidFill>
                <a:latin typeface="Calibri" panose="020F0502020204030204" pitchFamily="34" charset="0"/>
                <a:cs typeface="Times New Roman" panose="02020603050405020304" pitchFamily="18" charset="0"/>
              </a:rPr>
              <a:t>Methodisches Vorgehen</a:t>
            </a:r>
          </a:p>
        </p:txBody>
      </p:sp>
      <p:sp>
        <p:nvSpPr>
          <p:cNvPr id="5" name="Textfeld 4">
            <a:extLst>
              <a:ext uri="{FF2B5EF4-FFF2-40B4-BE49-F238E27FC236}">
                <a16:creationId xmlns:a16="http://schemas.microsoft.com/office/drawing/2014/main" id="{6A5E1907-BB2E-7C0D-1D60-FCD88BC7C754}"/>
              </a:ext>
            </a:extLst>
          </p:cNvPr>
          <p:cNvSpPr txBox="1"/>
          <p:nvPr/>
        </p:nvSpPr>
        <p:spPr>
          <a:xfrm>
            <a:off x="338616" y="1536482"/>
            <a:ext cx="11199449" cy="3046988"/>
          </a:xfrm>
          <a:prstGeom prst="rect">
            <a:avLst/>
          </a:prstGeom>
          <a:noFill/>
        </p:spPr>
        <p:txBody>
          <a:bodyPr wrap="square" rtlCol="0">
            <a:spAutoFit/>
          </a:bodyPr>
          <a:lstStyle/>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Längsschnittdesign mit 3 Messzeitpunkten:</a:t>
            </a:r>
          </a:p>
          <a:p>
            <a:pPr marL="742950" lvl="1"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t0: Sommer/Herbst 2023</a:t>
            </a:r>
          </a:p>
          <a:p>
            <a:pPr marL="742950" lvl="1"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t1: Ende Schuljahr 2023/24</a:t>
            </a:r>
          </a:p>
          <a:p>
            <a:pPr marL="742950" lvl="1"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t2: Dezember 2025</a:t>
            </a:r>
          </a:p>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Fremdurteil bzgl. des Kompetenzniveaus der geförderten Kinder durch Klassenlehrer*innen und </a:t>
            </a:r>
            <a:r>
              <a:rPr lang="de-DE" sz="2400" dirty="0" err="1">
                <a:solidFill>
                  <a:schemeClr val="bg2">
                    <a:lumMod val="50000"/>
                  </a:schemeClr>
                </a:solidFill>
                <a:latin typeface="Calibri" panose="020F0502020204030204" pitchFamily="34" charset="0"/>
                <a:cs typeface="Times New Roman" panose="02020603050405020304" pitchFamily="18" charset="0"/>
              </a:rPr>
              <a:t>Lernpat</a:t>
            </a:r>
            <a:r>
              <a:rPr lang="de-DE" sz="2400" dirty="0">
                <a:solidFill>
                  <a:schemeClr val="bg2">
                    <a:lumMod val="50000"/>
                  </a:schemeClr>
                </a:solidFill>
                <a:latin typeface="Calibri" panose="020F0502020204030204" pitchFamily="34" charset="0"/>
                <a:cs typeface="Times New Roman" panose="02020603050405020304" pitchFamily="18" charset="0"/>
              </a:rPr>
              <a:t>*innen </a:t>
            </a:r>
          </a:p>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Erstellung des Erhebungsinstruments und Auswertung durch ZQ </a:t>
            </a:r>
          </a:p>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Versand Fragebögen durch Trägerverein</a:t>
            </a:r>
          </a:p>
        </p:txBody>
      </p:sp>
    </p:spTree>
    <p:extLst>
      <p:ext uri="{BB962C8B-B14F-4D97-AF65-F5344CB8AC3E}">
        <p14:creationId xmlns:p14="http://schemas.microsoft.com/office/powerpoint/2010/main" val="471385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88D9F2-474B-8419-37E6-857E691B88DD}"/>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6F96E677-4076-0E27-7753-08F65FD9D7BD}"/>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C139657F-9332-84D1-FD90-651C90A0F1CE}"/>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48E8FB59-94DD-A619-EB53-AC9811753D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856" y="239471"/>
            <a:ext cx="2722880" cy="650680"/>
          </a:xfrm>
          <a:prstGeom prst="rect">
            <a:avLst/>
          </a:prstGeom>
        </p:spPr>
      </p:pic>
      <p:pic>
        <p:nvPicPr>
          <p:cNvPr id="3" name="Grafik 2">
            <a:extLst>
              <a:ext uri="{FF2B5EF4-FFF2-40B4-BE49-F238E27FC236}">
                <a16:creationId xmlns:a16="http://schemas.microsoft.com/office/drawing/2014/main" id="{276FB20E-982A-9688-17D8-9D9EB1733B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947" y="1290215"/>
            <a:ext cx="10398106" cy="4406866"/>
          </a:xfrm>
          <a:prstGeom prst="rect">
            <a:avLst/>
          </a:prstGeom>
        </p:spPr>
      </p:pic>
      <p:sp>
        <p:nvSpPr>
          <p:cNvPr id="4" name="Textfeld 3">
            <a:extLst>
              <a:ext uri="{FF2B5EF4-FFF2-40B4-BE49-F238E27FC236}">
                <a16:creationId xmlns:a16="http://schemas.microsoft.com/office/drawing/2014/main" id="{EE66C230-FE22-6621-2905-81BF9729F237}"/>
              </a:ext>
            </a:extLst>
          </p:cNvPr>
          <p:cNvSpPr txBox="1"/>
          <p:nvPr/>
        </p:nvSpPr>
        <p:spPr>
          <a:xfrm>
            <a:off x="338616" y="5807055"/>
            <a:ext cx="4527201" cy="461665"/>
          </a:xfrm>
          <a:prstGeom prst="rect">
            <a:avLst/>
          </a:prstGeom>
          <a:noFill/>
        </p:spPr>
        <p:txBody>
          <a:bodyPr wrap="none" rtlCol="0">
            <a:spAutoFit/>
          </a:bodyPr>
          <a:lstStyle/>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Quelle: Johannes Gutenberg-Universität Mainz (JGU), Dezernat Hochschulentwicklung (2026): </a:t>
            </a:r>
          </a:p>
          <a:p>
            <a:r>
              <a:rPr lang="de-DE" sz="800" dirty="0" err="1">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Lernpatinnenprojekt</a:t>
            </a:r>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des Trägervereins „keiner darf verloren gehen e. V.“. </a:t>
            </a:r>
          </a:p>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Ergebnisse der begleitenden Evaluation.* Referat 3: Evaluation (HE2-ZQ3), Mainz, Mai/Juni 2026, Folie 9</a:t>
            </a:r>
          </a:p>
        </p:txBody>
      </p:sp>
      <p:sp>
        <p:nvSpPr>
          <p:cNvPr id="5" name="Textfeld 4">
            <a:extLst>
              <a:ext uri="{FF2B5EF4-FFF2-40B4-BE49-F238E27FC236}">
                <a16:creationId xmlns:a16="http://schemas.microsoft.com/office/drawing/2014/main" id="{E2198603-CD61-D99C-3881-E585396E6C66}"/>
              </a:ext>
            </a:extLst>
          </p:cNvPr>
          <p:cNvSpPr txBox="1"/>
          <p:nvPr/>
        </p:nvSpPr>
        <p:spPr>
          <a:xfrm>
            <a:off x="338616" y="705485"/>
            <a:ext cx="8339871" cy="584775"/>
          </a:xfrm>
          <a:prstGeom prst="rect">
            <a:avLst/>
          </a:prstGeom>
          <a:noFill/>
        </p:spPr>
        <p:txBody>
          <a:bodyPr wrap="square" rtlCol="0">
            <a:spAutoFit/>
          </a:bodyPr>
          <a:lstStyle/>
          <a:p>
            <a:r>
              <a:rPr lang="de-DE" sz="3200" dirty="0">
                <a:solidFill>
                  <a:schemeClr val="bg2">
                    <a:lumMod val="50000"/>
                  </a:schemeClr>
                </a:solidFill>
                <a:latin typeface="Calibri" panose="020F0502020204030204" pitchFamily="34" charset="0"/>
                <a:cs typeface="Times New Roman" panose="02020603050405020304" pitchFamily="18" charset="0"/>
              </a:rPr>
              <a:t>Fragebogen &amp; Kompetenzraster</a:t>
            </a:r>
          </a:p>
        </p:txBody>
      </p:sp>
    </p:spTree>
    <p:extLst>
      <p:ext uri="{BB962C8B-B14F-4D97-AF65-F5344CB8AC3E}">
        <p14:creationId xmlns:p14="http://schemas.microsoft.com/office/powerpoint/2010/main" val="3133826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A5EF88-A09F-9F68-460E-A274929430FD}"/>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7EDBB47A-8780-CF99-B326-88902DCBF69E}"/>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37037395-2657-8C61-D0B0-16EB7B7EA52A}"/>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725D673E-8311-D6A5-9869-B17FE2599F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856" y="239471"/>
            <a:ext cx="2722880" cy="650680"/>
          </a:xfrm>
          <a:prstGeom prst="rect">
            <a:avLst/>
          </a:prstGeom>
        </p:spPr>
      </p:pic>
      <p:sp>
        <p:nvSpPr>
          <p:cNvPr id="4" name="Textfeld 3">
            <a:extLst>
              <a:ext uri="{FF2B5EF4-FFF2-40B4-BE49-F238E27FC236}">
                <a16:creationId xmlns:a16="http://schemas.microsoft.com/office/drawing/2014/main" id="{0DD97E34-F81C-3E3E-CC72-F3B7098CA788}"/>
              </a:ext>
            </a:extLst>
          </p:cNvPr>
          <p:cNvSpPr txBox="1"/>
          <p:nvPr/>
        </p:nvSpPr>
        <p:spPr>
          <a:xfrm>
            <a:off x="338616" y="5807055"/>
            <a:ext cx="4578497" cy="461665"/>
          </a:xfrm>
          <a:prstGeom prst="rect">
            <a:avLst/>
          </a:prstGeom>
          <a:noFill/>
        </p:spPr>
        <p:txBody>
          <a:bodyPr wrap="none" rtlCol="0">
            <a:spAutoFit/>
          </a:bodyPr>
          <a:lstStyle/>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Quelle: Johannes Gutenberg-Universität Mainz (JGU), Dezernat Hochschulentwicklung (2026): </a:t>
            </a:r>
          </a:p>
          <a:p>
            <a:r>
              <a:rPr lang="de-DE" sz="800" dirty="0" err="1">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Lernpatinnenprojekt</a:t>
            </a:r>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des Trägervereins „keiner darf verloren gehen e. V.“. </a:t>
            </a:r>
          </a:p>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Ergebnisse der begleitenden Evaluation.* Referat 3: Evaluation (HE2-ZQ3), Mainz, Mai/Juni 2026, Folie 11</a:t>
            </a:r>
          </a:p>
        </p:txBody>
      </p:sp>
      <p:pic>
        <p:nvPicPr>
          <p:cNvPr id="5" name="Grafik 4">
            <a:extLst>
              <a:ext uri="{FF2B5EF4-FFF2-40B4-BE49-F238E27FC236}">
                <a16:creationId xmlns:a16="http://schemas.microsoft.com/office/drawing/2014/main" id="{B176786D-A773-BCFF-4A17-0A5588BF0D11}"/>
              </a:ext>
            </a:extLst>
          </p:cNvPr>
          <p:cNvPicPr>
            <a:picLocks noChangeAspect="1"/>
          </p:cNvPicPr>
          <p:nvPr/>
        </p:nvPicPr>
        <p:blipFill>
          <a:blip r:embed="rId3">
            <a:extLst>
              <a:ext uri="{28A0092B-C50C-407E-A947-70E740481C1C}">
                <a14:useLocalDpi xmlns:a14="http://schemas.microsoft.com/office/drawing/2010/main" val="0"/>
              </a:ext>
            </a:extLst>
          </a:blip>
          <a:srcRect b="50000"/>
          <a:stretch>
            <a:fillRect/>
          </a:stretch>
        </p:blipFill>
        <p:spPr>
          <a:xfrm>
            <a:off x="1379220" y="1326415"/>
            <a:ext cx="9433560" cy="2102585"/>
          </a:xfrm>
          <a:prstGeom prst="rect">
            <a:avLst/>
          </a:prstGeom>
        </p:spPr>
      </p:pic>
      <p:sp>
        <p:nvSpPr>
          <p:cNvPr id="7" name="Textfeld 6">
            <a:extLst>
              <a:ext uri="{FF2B5EF4-FFF2-40B4-BE49-F238E27FC236}">
                <a16:creationId xmlns:a16="http://schemas.microsoft.com/office/drawing/2014/main" id="{8251ACD0-6535-854B-9C3E-929B9B88444A}"/>
              </a:ext>
            </a:extLst>
          </p:cNvPr>
          <p:cNvSpPr txBox="1"/>
          <p:nvPr/>
        </p:nvSpPr>
        <p:spPr>
          <a:xfrm>
            <a:off x="338616" y="705485"/>
            <a:ext cx="8339871" cy="584775"/>
          </a:xfrm>
          <a:prstGeom prst="rect">
            <a:avLst/>
          </a:prstGeom>
          <a:noFill/>
        </p:spPr>
        <p:txBody>
          <a:bodyPr wrap="square" rtlCol="0">
            <a:spAutoFit/>
          </a:bodyPr>
          <a:lstStyle/>
          <a:p>
            <a:r>
              <a:rPr lang="de-DE" sz="3200" dirty="0">
                <a:solidFill>
                  <a:schemeClr val="bg2">
                    <a:lumMod val="50000"/>
                  </a:schemeClr>
                </a:solidFill>
                <a:latin typeface="Calibri" panose="020F0502020204030204" pitchFamily="34" charset="0"/>
                <a:cs typeface="Times New Roman" panose="02020603050405020304" pitchFamily="18" charset="0"/>
              </a:rPr>
              <a:t>Stichprobenbeschreibung</a:t>
            </a:r>
          </a:p>
        </p:txBody>
      </p:sp>
      <p:sp>
        <p:nvSpPr>
          <p:cNvPr id="3" name="Textfeld 2">
            <a:extLst>
              <a:ext uri="{FF2B5EF4-FFF2-40B4-BE49-F238E27FC236}">
                <a16:creationId xmlns:a16="http://schemas.microsoft.com/office/drawing/2014/main" id="{4F1523B7-38FE-1DFD-0AB8-A9EE99021B4C}"/>
              </a:ext>
            </a:extLst>
          </p:cNvPr>
          <p:cNvSpPr txBox="1"/>
          <p:nvPr/>
        </p:nvSpPr>
        <p:spPr>
          <a:xfrm>
            <a:off x="1379220" y="3510032"/>
            <a:ext cx="9179243" cy="2308324"/>
          </a:xfrm>
          <a:prstGeom prst="rect">
            <a:avLst/>
          </a:prstGeom>
          <a:noFill/>
        </p:spPr>
        <p:txBody>
          <a:bodyPr wrap="square">
            <a:spAutoFit/>
          </a:bodyPr>
          <a:lstStyle/>
          <a:p>
            <a:r>
              <a:rPr lang="de-DE" dirty="0">
                <a:solidFill>
                  <a:schemeClr val="bg2">
                    <a:lumMod val="50000"/>
                  </a:schemeClr>
                </a:solidFill>
                <a:latin typeface="Calibri" panose="020F0502020204030204" pitchFamily="34" charset="0"/>
                <a:cs typeface="Times New Roman" panose="02020603050405020304" pitchFamily="18" charset="0"/>
              </a:rPr>
              <a:t>Zum ersten Befragungszeitpunkt (t0):</a:t>
            </a:r>
          </a:p>
          <a:p>
            <a:pPr marL="342900" indent="-342900">
              <a:buFontTx/>
              <a:buChar char="-"/>
            </a:pPr>
            <a:r>
              <a:rPr lang="de-DE" dirty="0">
                <a:solidFill>
                  <a:schemeClr val="bg2">
                    <a:lumMod val="50000"/>
                  </a:schemeClr>
                </a:solidFill>
                <a:latin typeface="Calibri" panose="020F0502020204030204" pitchFamily="34" charset="0"/>
                <a:cs typeface="Times New Roman" panose="02020603050405020304" pitchFamily="18" charset="0"/>
              </a:rPr>
              <a:t>51 </a:t>
            </a:r>
            <a:r>
              <a:rPr lang="de-DE" dirty="0" err="1">
                <a:solidFill>
                  <a:schemeClr val="bg2">
                    <a:lumMod val="50000"/>
                  </a:schemeClr>
                </a:solidFill>
                <a:latin typeface="Calibri" panose="020F0502020204030204" pitchFamily="34" charset="0"/>
                <a:cs typeface="Times New Roman" panose="02020603050405020304" pitchFamily="18" charset="0"/>
              </a:rPr>
              <a:t>Lernpat</a:t>
            </a:r>
            <a:r>
              <a:rPr lang="de-DE" dirty="0">
                <a:solidFill>
                  <a:schemeClr val="bg2">
                    <a:lumMod val="50000"/>
                  </a:schemeClr>
                </a:solidFill>
                <a:latin typeface="Calibri" panose="020F0502020204030204" pitchFamily="34" charset="0"/>
                <a:cs typeface="Times New Roman" panose="02020603050405020304" pitchFamily="18" charset="0"/>
              </a:rPr>
              <a:t>*innen berichteten über 26 Schüler und 25 Schülerinnen; 5 Schüler*innen der 1. Klasse, 24 Schüler*innen der 2. Klasse, 18 Schüler*innen der 3. Klasse sowie 4 Schüler*innen  der 4. Klasse</a:t>
            </a:r>
          </a:p>
          <a:p>
            <a:pPr marL="342900" indent="-342900">
              <a:buFontTx/>
              <a:buChar char="-"/>
            </a:pPr>
            <a:r>
              <a:rPr lang="de-DE" dirty="0">
                <a:solidFill>
                  <a:schemeClr val="bg2">
                    <a:lumMod val="50000"/>
                  </a:schemeClr>
                </a:solidFill>
                <a:latin typeface="Calibri" panose="020F0502020204030204" pitchFamily="34" charset="0"/>
                <a:cs typeface="Times New Roman" panose="02020603050405020304" pitchFamily="18" charset="0"/>
              </a:rPr>
              <a:t>38 Lehrkräfte berichteten über 20 Schüler und 18 Schülerinnen; 10 Schüler*innen der 1. Klasse, 13 Schüler*innen der 2. Klasse, 11 Schüler*innen der 3. Klasse sowie 4 Schüler*innen  der 4. Klasse</a:t>
            </a:r>
          </a:p>
          <a:p>
            <a:pPr marL="342900" indent="-342900">
              <a:buFontTx/>
              <a:buChar char="-"/>
            </a:pPr>
            <a:endParaRPr lang="de-DE" dirty="0"/>
          </a:p>
        </p:txBody>
      </p:sp>
    </p:spTree>
    <p:extLst>
      <p:ext uri="{BB962C8B-B14F-4D97-AF65-F5344CB8AC3E}">
        <p14:creationId xmlns:p14="http://schemas.microsoft.com/office/powerpoint/2010/main" val="4204273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4350F3-4A22-7D83-CC13-4D539D2031B4}"/>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103FFE01-FD8F-D24C-EE42-DB9F7502B461}"/>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6D1EEEBC-792B-6239-BB84-3404387716FA}"/>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06342042-6B85-9AA6-5CBD-05466E6C8D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856" y="239471"/>
            <a:ext cx="2722880" cy="650680"/>
          </a:xfrm>
          <a:prstGeom prst="rect">
            <a:avLst/>
          </a:prstGeom>
        </p:spPr>
      </p:pic>
      <p:sp>
        <p:nvSpPr>
          <p:cNvPr id="4" name="Textfeld 3">
            <a:extLst>
              <a:ext uri="{FF2B5EF4-FFF2-40B4-BE49-F238E27FC236}">
                <a16:creationId xmlns:a16="http://schemas.microsoft.com/office/drawing/2014/main" id="{FA005AEA-4C4F-F8DE-03B5-AFFC4EABADA9}"/>
              </a:ext>
            </a:extLst>
          </p:cNvPr>
          <p:cNvSpPr txBox="1"/>
          <p:nvPr/>
        </p:nvSpPr>
        <p:spPr>
          <a:xfrm>
            <a:off x="338616" y="5807055"/>
            <a:ext cx="4578497" cy="461665"/>
          </a:xfrm>
          <a:prstGeom prst="rect">
            <a:avLst/>
          </a:prstGeom>
          <a:noFill/>
        </p:spPr>
        <p:txBody>
          <a:bodyPr wrap="none" rtlCol="0">
            <a:spAutoFit/>
          </a:bodyPr>
          <a:lstStyle/>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Quelle: Johannes Gutenberg-Universität Mainz (JGU), Dezernat Hochschulentwicklung (2026): </a:t>
            </a:r>
          </a:p>
          <a:p>
            <a:r>
              <a:rPr lang="de-DE" sz="800" dirty="0" err="1">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Lernpatinnenprojekt</a:t>
            </a:r>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des Trägervereins „keiner darf verloren gehen e. V.“. </a:t>
            </a:r>
          </a:p>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Ergebnisse der begleitenden Evaluation.* Referat 3: Evaluation (HE2-ZQ3), Mainz, Mai/Juni 2026, Folie 12</a:t>
            </a:r>
          </a:p>
        </p:txBody>
      </p:sp>
      <p:pic>
        <p:nvPicPr>
          <p:cNvPr id="14" name="Grafik 13">
            <a:extLst>
              <a:ext uri="{FF2B5EF4-FFF2-40B4-BE49-F238E27FC236}">
                <a16:creationId xmlns:a16="http://schemas.microsoft.com/office/drawing/2014/main" id="{0B964291-39EB-274B-7B39-051D76D97A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5446" y="1433714"/>
            <a:ext cx="9441108" cy="3990571"/>
          </a:xfrm>
          <a:prstGeom prst="rect">
            <a:avLst/>
          </a:prstGeom>
        </p:spPr>
      </p:pic>
      <p:sp>
        <p:nvSpPr>
          <p:cNvPr id="17" name="Textfeld 16">
            <a:extLst>
              <a:ext uri="{FF2B5EF4-FFF2-40B4-BE49-F238E27FC236}">
                <a16:creationId xmlns:a16="http://schemas.microsoft.com/office/drawing/2014/main" id="{EA88EA6B-3A1D-7A03-AE82-266063E8DB5D}"/>
              </a:ext>
            </a:extLst>
          </p:cNvPr>
          <p:cNvSpPr txBox="1"/>
          <p:nvPr/>
        </p:nvSpPr>
        <p:spPr>
          <a:xfrm>
            <a:off x="338616" y="705485"/>
            <a:ext cx="8339871" cy="553998"/>
          </a:xfrm>
          <a:prstGeom prst="rect">
            <a:avLst/>
          </a:prstGeom>
          <a:noFill/>
        </p:spPr>
        <p:txBody>
          <a:bodyPr wrap="square" rtlCol="0">
            <a:spAutoFit/>
          </a:bodyPr>
          <a:lstStyle/>
          <a:p>
            <a:r>
              <a:rPr lang="de-DE" sz="3000" dirty="0">
                <a:solidFill>
                  <a:schemeClr val="bg2">
                    <a:lumMod val="50000"/>
                  </a:schemeClr>
                </a:solidFill>
                <a:latin typeface="Calibri" panose="020F0502020204030204" pitchFamily="34" charset="0"/>
                <a:cs typeface="Times New Roman" panose="02020603050405020304" pitchFamily="18" charset="0"/>
              </a:rPr>
              <a:t>Gründe für die Teilnahme am </a:t>
            </a:r>
            <a:r>
              <a:rPr lang="de-DE" sz="3000" dirty="0" err="1">
                <a:solidFill>
                  <a:schemeClr val="bg2">
                    <a:lumMod val="50000"/>
                  </a:schemeClr>
                </a:solidFill>
                <a:latin typeface="Calibri" panose="020F0502020204030204" pitchFamily="34" charset="0"/>
                <a:cs typeface="Times New Roman" panose="02020603050405020304" pitchFamily="18" charset="0"/>
              </a:rPr>
              <a:t>Lernpat</a:t>
            </a:r>
            <a:r>
              <a:rPr lang="de-DE" sz="3000" dirty="0">
                <a:solidFill>
                  <a:schemeClr val="bg2">
                    <a:lumMod val="50000"/>
                  </a:schemeClr>
                </a:solidFill>
                <a:latin typeface="Calibri" panose="020F0502020204030204" pitchFamily="34" charset="0"/>
                <a:cs typeface="Times New Roman" panose="02020603050405020304" pitchFamily="18" charset="0"/>
              </a:rPr>
              <a:t>*</a:t>
            </a:r>
            <a:r>
              <a:rPr lang="de-DE" sz="3000" dirty="0" err="1">
                <a:solidFill>
                  <a:schemeClr val="bg2">
                    <a:lumMod val="50000"/>
                  </a:schemeClr>
                </a:solidFill>
                <a:latin typeface="Calibri" panose="020F0502020204030204" pitchFamily="34" charset="0"/>
                <a:cs typeface="Times New Roman" panose="02020603050405020304" pitchFamily="18" charset="0"/>
              </a:rPr>
              <a:t>innenprojekt</a:t>
            </a:r>
            <a:endParaRPr lang="de-DE" sz="3000" dirty="0">
              <a:solidFill>
                <a:schemeClr val="bg2">
                  <a:lumMod val="50000"/>
                </a:schemeClr>
              </a:solidFill>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9514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FDBE12-4AB4-9C3D-02F1-C88B33D81D5D}"/>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1B1C316B-08B8-5F89-31C7-F51029E54933}"/>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F246A1B1-BBB5-0740-A37D-5746E120E584}"/>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2366B1FD-BF6B-FF0E-1A76-45122E1ED8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856" y="239471"/>
            <a:ext cx="2722880" cy="650680"/>
          </a:xfrm>
          <a:prstGeom prst="rect">
            <a:avLst/>
          </a:prstGeom>
        </p:spPr>
      </p:pic>
      <p:sp>
        <p:nvSpPr>
          <p:cNvPr id="4" name="Textfeld 3">
            <a:extLst>
              <a:ext uri="{FF2B5EF4-FFF2-40B4-BE49-F238E27FC236}">
                <a16:creationId xmlns:a16="http://schemas.microsoft.com/office/drawing/2014/main" id="{482FA8AA-F140-7B92-1BDF-A48BA3000880}"/>
              </a:ext>
            </a:extLst>
          </p:cNvPr>
          <p:cNvSpPr txBox="1"/>
          <p:nvPr/>
        </p:nvSpPr>
        <p:spPr>
          <a:xfrm>
            <a:off x="338616" y="5807055"/>
            <a:ext cx="4578497" cy="461665"/>
          </a:xfrm>
          <a:prstGeom prst="rect">
            <a:avLst/>
          </a:prstGeom>
          <a:noFill/>
        </p:spPr>
        <p:txBody>
          <a:bodyPr wrap="none" rtlCol="0">
            <a:spAutoFit/>
          </a:bodyPr>
          <a:lstStyle/>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Quelle: Johannes Gutenberg-Universität Mainz (JGU), Dezernat Hochschulentwicklung (2026): </a:t>
            </a:r>
          </a:p>
          <a:p>
            <a:r>
              <a:rPr lang="de-DE" sz="800" dirty="0" err="1">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Lernpatinnenprojekt</a:t>
            </a:r>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des Trägervereins „keiner darf verloren gehen e. V.“. </a:t>
            </a:r>
          </a:p>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Ergebnisse der begleitenden Evaluation.* Referat 3: Evaluation (HE2-ZQ3), Mainz, Mai/Juni 2026, Folie 16</a:t>
            </a:r>
          </a:p>
        </p:txBody>
      </p:sp>
      <p:pic>
        <p:nvPicPr>
          <p:cNvPr id="5" name="Grafik 4">
            <a:extLst>
              <a:ext uri="{FF2B5EF4-FFF2-40B4-BE49-F238E27FC236}">
                <a16:creationId xmlns:a16="http://schemas.microsoft.com/office/drawing/2014/main" id="{CDE71BA9-B9D5-2D4D-AC0A-6063B23713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2050" y="1636126"/>
            <a:ext cx="7327900" cy="4203700"/>
          </a:xfrm>
          <a:prstGeom prst="rect">
            <a:avLst/>
          </a:prstGeom>
        </p:spPr>
      </p:pic>
      <p:sp>
        <p:nvSpPr>
          <p:cNvPr id="9" name="Textfeld 8">
            <a:extLst>
              <a:ext uri="{FF2B5EF4-FFF2-40B4-BE49-F238E27FC236}">
                <a16:creationId xmlns:a16="http://schemas.microsoft.com/office/drawing/2014/main" id="{7BB9DF1B-6825-200F-BE99-8A559BEF47F5}"/>
              </a:ext>
            </a:extLst>
          </p:cNvPr>
          <p:cNvSpPr txBox="1"/>
          <p:nvPr/>
        </p:nvSpPr>
        <p:spPr>
          <a:xfrm>
            <a:off x="338616" y="705485"/>
            <a:ext cx="8339871" cy="1015663"/>
          </a:xfrm>
          <a:prstGeom prst="rect">
            <a:avLst/>
          </a:prstGeom>
          <a:noFill/>
        </p:spPr>
        <p:txBody>
          <a:bodyPr wrap="square" rtlCol="0">
            <a:spAutoFit/>
          </a:bodyPr>
          <a:lstStyle/>
          <a:p>
            <a:r>
              <a:rPr lang="de-DE" sz="3000" dirty="0">
                <a:solidFill>
                  <a:schemeClr val="bg2">
                    <a:lumMod val="50000"/>
                  </a:schemeClr>
                </a:solidFill>
                <a:latin typeface="Calibri" panose="020F0502020204030204" pitchFamily="34" charset="0"/>
                <a:cs typeface="Times New Roman" panose="02020603050405020304" pitchFamily="18" charset="0"/>
              </a:rPr>
              <a:t>Die befragten Lehrkräfte äußern sich dankbar </a:t>
            </a:r>
            <a:r>
              <a:rPr lang="de-DE" sz="3000" dirty="0" err="1">
                <a:solidFill>
                  <a:schemeClr val="bg2">
                    <a:lumMod val="50000"/>
                  </a:schemeClr>
                </a:solidFill>
                <a:latin typeface="Calibri" panose="020F0502020204030204" pitchFamily="34" charset="0"/>
                <a:cs typeface="Times New Roman" panose="02020603050405020304" pitchFamily="18" charset="0"/>
              </a:rPr>
              <a:t>über</a:t>
            </a:r>
            <a:r>
              <a:rPr lang="de-DE" sz="3000" dirty="0">
                <a:solidFill>
                  <a:schemeClr val="bg2">
                    <a:lumMod val="50000"/>
                  </a:schemeClr>
                </a:solidFill>
                <a:latin typeface="Calibri" panose="020F0502020204030204" pitchFamily="34" charset="0"/>
                <a:cs typeface="Times New Roman" panose="02020603050405020304" pitchFamily="18" charset="0"/>
              </a:rPr>
              <a:t> das </a:t>
            </a:r>
            <a:r>
              <a:rPr lang="de-DE" sz="3000" dirty="0" err="1">
                <a:solidFill>
                  <a:schemeClr val="bg2">
                    <a:lumMod val="50000"/>
                  </a:schemeClr>
                </a:solidFill>
                <a:latin typeface="Calibri" panose="020F0502020204030204" pitchFamily="34" charset="0"/>
                <a:cs typeface="Times New Roman" panose="02020603050405020304" pitchFamily="18" charset="0"/>
              </a:rPr>
              <a:t>Lernpat</a:t>
            </a:r>
            <a:r>
              <a:rPr lang="de-DE" sz="3000" dirty="0">
                <a:solidFill>
                  <a:schemeClr val="bg2">
                    <a:lumMod val="50000"/>
                  </a:schemeClr>
                </a:solidFill>
                <a:latin typeface="Calibri" panose="020F0502020204030204" pitchFamily="34" charset="0"/>
                <a:cs typeface="Times New Roman" panose="02020603050405020304" pitchFamily="18" charset="0"/>
              </a:rPr>
              <a:t>*</a:t>
            </a:r>
            <a:r>
              <a:rPr lang="de-DE" sz="3000" dirty="0" err="1">
                <a:solidFill>
                  <a:schemeClr val="bg2">
                    <a:lumMod val="50000"/>
                  </a:schemeClr>
                </a:solidFill>
                <a:latin typeface="Calibri" panose="020F0502020204030204" pitchFamily="34" charset="0"/>
                <a:cs typeface="Times New Roman" panose="02020603050405020304" pitchFamily="18" charset="0"/>
              </a:rPr>
              <a:t>innenprojekt</a:t>
            </a:r>
            <a:r>
              <a:rPr lang="de-DE" sz="3000" dirty="0">
                <a:solidFill>
                  <a:schemeClr val="bg2">
                    <a:lumMod val="50000"/>
                  </a:schemeClr>
                </a:solidFill>
                <a:latin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899690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D1A91B-42CA-9078-597C-B6E72158BB2B}"/>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D16BFB80-3162-0472-D223-3451BD1407EE}"/>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C52E3381-57A2-8819-4C35-37E447C5A07A}"/>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42E1C556-0CE5-358D-3FA2-99386DA586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856" y="239471"/>
            <a:ext cx="2722880" cy="650680"/>
          </a:xfrm>
          <a:prstGeom prst="rect">
            <a:avLst/>
          </a:prstGeom>
        </p:spPr>
      </p:pic>
      <p:sp>
        <p:nvSpPr>
          <p:cNvPr id="4" name="Textfeld 3">
            <a:extLst>
              <a:ext uri="{FF2B5EF4-FFF2-40B4-BE49-F238E27FC236}">
                <a16:creationId xmlns:a16="http://schemas.microsoft.com/office/drawing/2014/main" id="{0E03AA66-4136-3734-4A34-4D4293114136}"/>
              </a:ext>
            </a:extLst>
          </p:cNvPr>
          <p:cNvSpPr txBox="1"/>
          <p:nvPr/>
        </p:nvSpPr>
        <p:spPr>
          <a:xfrm>
            <a:off x="338616" y="5807055"/>
            <a:ext cx="4578497" cy="461665"/>
          </a:xfrm>
          <a:prstGeom prst="rect">
            <a:avLst/>
          </a:prstGeom>
          <a:noFill/>
        </p:spPr>
        <p:txBody>
          <a:bodyPr wrap="none" rtlCol="0">
            <a:spAutoFit/>
          </a:bodyPr>
          <a:lstStyle/>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Quelle: Johannes Gutenberg-Universität Mainz (JGU), Dezernat Hochschulentwicklung (2026): </a:t>
            </a:r>
          </a:p>
          <a:p>
            <a:r>
              <a:rPr lang="de-DE" sz="800" dirty="0" err="1">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Lernpatinnenprojekt</a:t>
            </a:r>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des Trägervereins „keiner darf verloren gehen e. V.“. </a:t>
            </a:r>
          </a:p>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Ergebnisse der begleitenden Evaluation.* Referat 3: Evaluation (HE2-ZQ3), Mainz, Mai/Juni 2026, Folie 17</a:t>
            </a:r>
          </a:p>
        </p:txBody>
      </p:sp>
      <p:sp>
        <p:nvSpPr>
          <p:cNvPr id="8" name="Textfeld 7">
            <a:extLst>
              <a:ext uri="{FF2B5EF4-FFF2-40B4-BE49-F238E27FC236}">
                <a16:creationId xmlns:a16="http://schemas.microsoft.com/office/drawing/2014/main" id="{F7AD344A-CE9B-3D6F-B9B7-CC53C6419C83}"/>
              </a:ext>
            </a:extLst>
          </p:cNvPr>
          <p:cNvSpPr txBox="1"/>
          <p:nvPr/>
        </p:nvSpPr>
        <p:spPr>
          <a:xfrm>
            <a:off x="338616" y="705485"/>
            <a:ext cx="8339871" cy="584775"/>
          </a:xfrm>
          <a:prstGeom prst="rect">
            <a:avLst/>
          </a:prstGeom>
          <a:noFill/>
        </p:spPr>
        <p:txBody>
          <a:bodyPr wrap="square" rtlCol="0">
            <a:spAutoFit/>
          </a:bodyPr>
          <a:lstStyle/>
          <a:p>
            <a:r>
              <a:rPr lang="de-DE" sz="3200" dirty="0">
                <a:solidFill>
                  <a:schemeClr val="bg2">
                    <a:lumMod val="50000"/>
                  </a:schemeClr>
                </a:solidFill>
                <a:latin typeface="Calibri" panose="020F0502020204030204" pitchFamily="34" charset="0"/>
                <a:cs typeface="Times New Roman" panose="02020603050405020304" pitchFamily="18" charset="0"/>
              </a:rPr>
              <a:t>Zusammenfassung (Allg. Einschätzungen)</a:t>
            </a:r>
          </a:p>
        </p:txBody>
      </p:sp>
      <p:sp>
        <p:nvSpPr>
          <p:cNvPr id="9" name="Textfeld 8">
            <a:extLst>
              <a:ext uri="{FF2B5EF4-FFF2-40B4-BE49-F238E27FC236}">
                <a16:creationId xmlns:a16="http://schemas.microsoft.com/office/drawing/2014/main" id="{AB8848D8-B9B1-B455-F41C-C1C2B22EA92B}"/>
              </a:ext>
            </a:extLst>
          </p:cNvPr>
          <p:cNvSpPr txBox="1"/>
          <p:nvPr/>
        </p:nvSpPr>
        <p:spPr>
          <a:xfrm>
            <a:off x="338617" y="1536482"/>
            <a:ext cx="7982424" cy="3046988"/>
          </a:xfrm>
          <a:prstGeom prst="rect">
            <a:avLst/>
          </a:prstGeom>
          <a:noFill/>
        </p:spPr>
        <p:txBody>
          <a:bodyPr wrap="square" rtlCol="0">
            <a:spAutoFit/>
          </a:bodyPr>
          <a:lstStyle/>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Lehrkräfte und </a:t>
            </a:r>
            <a:r>
              <a:rPr lang="de-DE" sz="2400" dirty="0" err="1">
                <a:solidFill>
                  <a:schemeClr val="bg2">
                    <a:lumMod val="50000"/>
                  </a:schemeClr>
                </a:solidFill>
                <a:latin typeface="Calibri" panose="020F0502020204030204" pitchFamily="34" charset="0"/>
                <a:cs typeface="Times New Roman" panose="02020603050405020304" pitchFamily="18" charset="0"/>
              </a:rPr>
              <a:t>Lernpat</a:t>
            </a:r>
            <a:r>
              <a:rPr lang="de-DE" sz="2400" dirty="0">
                <a:solidFill>
                  <a:schemeClr val="bg2">
                    <a:lumMod val="50000"/>
                  </a:schemeClr>
                </a:solidFill>
                <a:latin typeface="Calibri" panose="020F0502020204030204" pitchFamily="34" charset="0"/>
                <a:cs typeface="Times New Roman" panose="02020603050405020304" pitchFamily="18" charset="0"/>
              </a:rPr>
              <a:t>*innen zeichnen ein dankbares und positives Bild.</a:t>
            </a:r>
          </a:p>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Viele </a:t>
            </a:r>
            <a:r>
              <a:rPr lang="de-DE" sz="2400" dirty="0" err="1">
                <a:solidFill>
                  <a:schemeClr val="bg2">
                    <a:lumMod val="50000"/>
                  </a:schemeClr>
                </a:solidFill>
                <a:latin typeface="Calibri" panose="020F0502020204030204" pitchFamily="34" charset="0"/>
                <a:cs typeface="Times New Roman" panose="02020603050405020304" pitchFamily="18" charset="0"/>
              </a:rPr>
              <a:t>Lernpat</a:t>
            </a:r>
            <a:r>
              <a:rPr lang="de-DE" sz="2400" dirty="0">
                <a:solidFill>
                  <a:schemeClr val="bg2">
                    <a:lumMod val="50000"/>
                  </a:schemeClr>
                </a:solidFill>
                <a:latin typeface="Calibri" panose="020F0502020204030204" pitchFamily="34" charset="0"/>
                <a:cs typeface="Times New Roman" panose="02020603050405020304" pitchFamily="18" charset="0"/>
              </a:rPr>
              <a:t>*innen haben bereits mehrere Kinder betreut und bringen Erfahrung mit.</a:t>
            </a:r>
          </a:p>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Die Beziehung zwischen </a:t>
            </a:r>
            <a:r>
              <a:rPr lang="de-DE" sz="2400" dirty="0" err="1">
                <a:solidFill>
                  <a:schemeClr val="bg2">
                    <a:lumMod val="50000"/>
                  </a:schemeClr>
                </a:solidFill>
                <a:latin typeface="Calibri" panose="020F0502020204030204" pitchFamily="34" charset="0"/>
                <a:cs typeface="Times New Roman" panose="02020603050405020304" pitchFamily="18" charset="0"/>
              </a:rPr>
              <a:t>Lernpat</a:t>
            </a:r>
            <a:r>
              <a:rPr lang="de-DE" sz="2400" dirty="0">
                <a:solidFill>
                  <a:schemeClr val="bg2">
                    <a:lumMod val="50000"/>
                  </a:schemeClr>
                </a:solidFill>
                <a:latin typeface="Calibri" panose="020F0502020204030204" pitchFamily="34" charset="0"/>
                <a:cs typeface="Times New Roman" panose="02020603050405020304" pitchFamily="18" charset="0"/>
              </a:rPr>
              <a:t>*innen und betreuten Kindern ist aus Sicht der Pat*innen in der Regel sehr gut.</a:t>
            </a:r>
          </a:p>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Auch der Austausch zwischen </a:t>
            </a:r>
            <a:r>
              <a:rPr lang="de-DE" sz="2400" dirty="0" err="1">
                <a:solidFill>
                  <a:schemeClr val="bg2">
                    <a:lumMod val="50000"/>
                  </a:schemeClr>
                </a:solidFill>
                <a:latin typeface="Calibri" panose="020F0502020204030204" pitchFamily="34" charset="0"/>
                <a:cs typeface="Times New Roman" panose="02020603050405020304" pitchFamily="18" charset="0"/>
              </a:rPr>
              <a:t>Lernpat</a:t>
            </a:r>
            <a:r>
              <a:rPr lang="de-DE" sz="2400" dirty="0">
                <a:solidFill>
                  <a:schemeClr val="bg2">
                    <a:lumMod val="50000"/>
                  </a:schemeClr>
                </a:solidFill>
                <a:latin typeface="Calibri" panose="020F0502020204030204" pitchFamily="34" charset="0"/>
                <a:cs typeface="Times New Roman" panose="02020603050405020304" pitchFamily="18" charset="0"/>
              </a:rPr>
              <a:t>*innen und Lehrkräften wird als hilfreich beschrieben.</a:t>
            </a:r>
          </a:p>
        </p:txBody>
      </p:sp>
      <p:pic>
        <p:nvPicPr>
          <p:cNvPr id="10" name="Grafik 9">
            <a:extLst>
              <a:ext uri="{FF2B5EF4-FFF2-40B4-BE49-F238E27FC236}">
                <a16:creationId xmlns:a16="http://schemas.microsoft.com/office/drawing/2014/main" id="{77E0FA27-DB68-2AD9-209D-59A6BD8688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37970" y="2664823"/>
            <a:ext cx="6122890" cy="4245429"/>
          </a:xfrm>
          <a:prstGeom prst="rect">
            <a:avLst/>
          </a:prstGeom>
        </p:spPr>
      </p:pic>
    </p:spTree>
    <p:extLst>
      <p:ext uri="{BB962C8B-B14F-4D97-AF65-F5344CB8AC3E}">
        <p14:creationId xmlns:p14="http://schemas.microsoft.com/office/powerpoint/2010/main" val="143557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362E5B-AF7E-6139-E1F9-950ED4E24EED}"/>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3481C3D6-1BA1-7BBA-9CE9-6985AB1FE8ED}"/>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13A2FD60-6594-67CB-E775-3885AC76BBD7}"/>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9F44C3AF-CB4C-B74B-78D4-57C4DCA244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856" y="239471"/>
            <a:ext cx="2722880" cy="650680"/>
          </a:xfrm>
          <a:prstGeom prst="rect">
            <a:avLst/>
          </a:prstGeom>
        </p:spPr>
      </p:pic>
      <p:sp>
        <p:nvSpPr>
          <p:cNvPr id="4" name="Textfeld 3">
            <a:extLst>
              <a:ext uri="{FF2B5EF4-FFF2-40B4-BE49-F238E27FC236}">
                <a16:creationId xmlns:a16="http://schemas.microsoft.com/office/drawing/2014/main" id="{CA735596-583F-F5A4-4FD0-FAAB4233A46D}"/>
              </a:ext>
            </a:extLst>
          </p:cNvPr>
          <p:cNvSpPr txBox="1"/>
          <p:nvPr/>
        </p:nvSpPr>
        <p:spPr>
          <a:xfrm>
            <a:off x="338616" y="5807055"/>
            <a:ext cx="4578497" cy="461665"/>
          </a:xfrm>
          <a:prstGeom prst="rect">
            <a:avLst/>
          </a:prstGeom>
          <a:noFill/>
        </p:spPr>
        <p:txBody>
          <a:bodyPr wrap="none" rtlCol="0">
            <a:spAutoFit/>
          </a:bodyPr>
          <a:lstStyle/>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Quelle: Johannes Gutenberg-Universität Mainz (JGU), Dezernat Hochschulentwicklung (2026): </a:t>
            </a:r>
          </a:p>
          <a:p>
            <a:r>
              <a:rPr lang="de-DE" sz="800" dirty="0" err="1">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Lernpatinnenprojekt</a:t>
            </a:r>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des Trägervereins „keiner darf verloren gehen e. V.“. </a:t>
            </a:r>
          </a:p>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Ergebnisse der begleitenden Evaluation.* Referat 3: Evaluation (HE2-ZQ3), Mainz, Mai/Juni 2026, Folie 18</a:t>
            </a:r>
          </a:p>
        </p:txBody>
      </p:sp>
      <p:pic>
        <p:nvPicPr>
          <p:cNvPr id="5" name="Grafik 4">
            <a:extLst>
              <a:ext uri="{FF2B5EF4-FFF2-40B4-BE49-F238E27FC236}">
                <a16:creationId xmlns:a16="http://schemas.microsoft.com/office/drawing/2014/main" id="{8D08B0E4-99CA-305C-2A71-CEA004CB73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1348904"/>
            <a:ext cx="7772400" cy="4160191"/>
          </a:xfrm>
          <a:prstGeom prst="rect">
            <a:avLst/>
          </a:prstGeom>
        </p:spPr>
      </p:pic>
      <p:sp>
        <p:nvSpPr>
          <p:cNvPr id="7" name="Textfeld 6">
            <a:extLst>
              <a:ext uri="{FF2B5EF4-FFF2-40B4-BE49-F238E27FC236}">
                <a16:creationId xmlns:a16="http://schemas.microsoft.com/office/drawing/2014/main" id="{2E24A18D-A1A0-BFC8-6612-B339606F253D}"/>
              </a:ext>
            </a:extLst>
          </p:cNvPr>
          <p:cNvSpPr txBox="1"/>
          <p:nvPr/>
        </p:nvSpPr>
        <p:spPr>
          <a:xfrm>
            <a:off x="338616" y="705485"/>
            <a:ext cx="8339871" cy="523220"/>
          </a:xfrm>
          <a:prstGeom prst="rect">
            <a:avLst/>
          </a:prstGeom>
          <a:noFill/>
        </p:spPr>
        <p:txBody>
          <a:bodyPr wrap="square" rtlCol="0">
            <a:spAutoFit/>
          </a:bodyPr>
          <a:lstStyle/>
          <a:p>
            <a:r>
              <a:rPr lang="de-DE" sz="2800" dirty="0">
                <a:solidFill>
                  <a:schemeClr val="bg2">
                    <a:lumMod val="50000"/>
                  </a:schemeClr>
                </a:solidFill>
                <a:latin typeface="Calibri" panose="020F0502020204030204" pitchFamily="34" charset="0"/>
                <a:cs typeface="Times New Roman" panose="02020603050405020304" pitchFamily="18" charset="0"/>
              </a:rPr>
              <a:t>Kompetenzentwicklung – Einschätzungen der Lehrkräfte</a:t>
            </a:r>
          </a:p>
        </p:txBody>
      </p:sp>
    </p:spTree>
    <p:extLst>
      <p:ext uri="{BB962C8B-B14F-4D97-AF65-F5344CB8AC3E}">
        <p14:creationId xmlns:p14="http://schemas.microsoft.com/office/powerpoint/2010/main" val="3627386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8E92E8-7A44-3E1B-61DD-A2602945E0B0}"/>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8CB5E729-4CF8-D08C-DC2A-42DE5EAAB7AF}"/>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C70BECE9-2926-1DD0-099D-124B665C9988}"/>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56AAA0DE-7453-C83A-7AB4-5796E58E39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856" y="239471"/>
            <a:ext cx="2722880" cy="650680"/>
          </a:xfrm>
          <a:prstGeom prst="rect">
            <a:avLst/>
          </a:prstGeom>
        </p:spPr>
      </p:pic>
      <p:sp>
        <p:nvSpPr>
          <p:cNvPr id="4" name="Textfeld 3">
            <a:extLst>
              <a:ext uri="{FF2B5EF4-FFF2-40B4-BE49-F238E27FC236}">
                <a16:creationId xmlns:a16="http://schemas.microsoft.com/office/drawing/2014/main" id="{735102F2-3FBE-F180-E8F5-1C50A0DF2D2A}"/>
              </a:ext>
            </a:extLst>
          </p:cNvPr>
          <p:cNvSpPr txBox="1"/>
          <p:nvPr/>
        </p:nvSpPr>
        <p:spPr>
          <a:xfrm>
            <a:off x="338616" y="5807055"/>
            <a:ext cx="4578497" cy="461665"/>
          </a:xfrm>
          <a:prstGeom prst="rect">
            <a:avLst/>
          </a:prstGeom>
          <a:noFill/>
        </p:spPr>
        <p:txBody>
          <a:bodyPr wrap="none" rtlCol="0">
            <a:spAutoFit/>
          </a:bodyPr>
          <a:lstStyle/>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Quelle: Johannes Gutenberg-Universität Mainz (JGU), Dezernat Hochschulentwicklung (2026): </a:t>
            </a:r>
          </a:p>
          <a:p>
            <a:r>
              <a:rPr lang="de-DE" sz="800" dirty="0" err="1">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Lernpatinnenprojekt</a:t>
            </a:r>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des Trägervereins „keiner darf verloren gehen e. V.“. </a:t>
            </a:r>
          </a:p>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Ergebnisse der begleitenden Evaluation.* Referat 3: Evaluation (HE2-ZQ3), Mainz, Mai/Juni 2026, Folie 21</a:t>
            </a:r>
          </a:p>
        </p:txBody>
      </p:sp>
      <p:sp>
        <p:nvSpPr>
          <p:cNvPr id="5" name="Textfeld 4">
            <a:extLst>
              <a:ext uri="{FF2B5EF4-FFF2-40B4-BE49-F238E27FC236}">
                <a16:creationId xmlns:a16="http://schemas.microsoft.com/office/drawing/2014/main" id="{B012C611-1B6B-F6F2-4B3F-F4DA9197C33E}"/>
              </a:ext>
            </a:extLst>
          </p:cNvPr>
          <p:cNvSpPr txBox="1"/>
          <p:nvPr/>
        </p:nvSpPr>
        <p:spPr>
          <a:xfrm>
            <a:off x="338616" y="1536482"/>
            <a:ext cx="11351120" cy="3785652"/>
          </a:xfrm>
          <a:prstGeom prst="rect">
            <a:avLst/>
          </a:prstGeom>
          <a:noFill/>
        </p:spPr>
        <p:txBody>
          <a:bodyPr wrap="square" rtlCol="0">
            <a:spAutoFit/>
          </a:bodyPr>
          <a:lstStyle/>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Aus Sicht der Lehrkräfte starten die Kinder zu Beginn des Panels in den meisten Kompetenzbereichen durchschnittlich mit einem mittleren Niveau.</a:t>
            </a:r>
          </a:p>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Die Lehrkräfte sehen in allen Kompetenzfeldern einen Kompetenzzuwachs bei den geförderten Kindern von t0 zu t1.</a:t>
            </a:r>
          </a:p>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Bei der Selbstkompetenz sehen sie einen weiteren Zuwachs von t1 zu t2. In allen anderen Kompetenzbereichen schätzen sie das Niveau hingegen wieder niedriger ein, jedoch höher als das Ausgangsniveau an t0.</a:t>
            </a:r>
          </a:p>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Auch wenn die Kinder im Vergleich zum Klassenniveau im Durchschnitt schlechter eingeschätzt werden, zeigen sie einen ähnlichen Verlauf wie ihre </a:t>
            </a:r>
            <a:r>
              <a:rPr lang="de-DE" sz="2400" dirty="0" err="1">
                <a:solidFill>
                  <a:schemeClr val="bg2">
                    <a:lumMod val="50000"/>
                  </a:schemeClr>
                </a:solidFill>
                <a:latin typeface="Calibri" panose="020F0502020204030204" pitchFamily="34" charset="0"/>
                <a:cs typeface="Times New Roman" panose="02020603050405020304" pitchFamily="18" charset="0"/>
              </a:rPr>
              <a:t>Mitschüler</a:t>
            </a:r>
            <a:r>
              <a:rPr lang="de-DE" sz="2400" dirty="0">
                <a:solidFill>
                  <a:schemeClr val="bg2">
                    <a:lumMod val="50000"/>
                  </a:schemeClr>
                </a:solidFill>
                <a:latin typeface="Calibri" panose="020F0502020204030204" pitchFamily="34" charset="0"/>
                <a:cs typeface="Times New Roman" panose="02020603050405020304" pitchFamily="18" charset="0"/>
              </a:rPr>
              <a:t>*innen bzw. nähern sich im Fach Deutsch den durch die Lehrkraft wahrgenommen Klassenniveau an.</a:t>
            </a:r>
          </a:p>
        </p:txBody>
      </p:sp>
      <p:sp>
        <p:nvSpPr>
          <p:cNvPr id="6" name="Textfeld 5">
            <a:extLst>
              <a:ext uri="{FF2B5EF4-FFF2-40B4-BE49-F238E27FC236}">
                <a16:creationId xmlns:a16="http://schemas.microsoft.com/office/drawing/2014/main" id="{357A99ED-B4BA-4145-B808-52D313D0358B}"/>
              </a:ext>
            </a:extLst>
          </p:cNvPr>
          <p:cNvSpPr txBox="1"/>
          <p:nvPr/>
        </p:nvSpPr>
        <p:spPr>
          <a:xfrm>
            <a:off x="338616" y="705485"/>
            <a:ext cx="8339871" cy="584775"/>
          </a:xfrm>
          <a:prstGeom prst="rect">
            <a:avLst/>
          </a:prstGeom>
          <a:noFill/>
        </p:spPr>
        <p:txBody>
          <a:bodyPr wrap="square" rtlCol="0">
            <a:spAutoFit/>
          </a:bodyPr>
          <a:lstStyle/>
          <a:p>
            <a:r>
              <a:rPr lang="de-DE" sz="3200" dirty="0">
                <a:solidFill>
                  <a:schemeClr val="bg2">
                    <a:lumMod val="50000"/>
                  </a:schemeClr>
                </a:solidFill>
                <a:latin typeface="Calibri" panose="020F0502020204030204" pitchFamily="34" charset="0"/>
                <a:cs typeface="Times New Roman" panose="02020603050405020304" pitchFamily="18" charset="0"/>
              </a:rPr>
              <a:t>Zusammenfassung (Einschätzungen Lehrkräfte)</a:t>
            </a:r>
          </a:p>
        </p:txBody>
      </p:sp>
    </p:spTree>
    <p:extLst>
      <p:ext uri="{BB962C8B-B14F-4D97-AF65-F5344CB8AC3E}">
        <p14:creationId xmlns:p14="http://schemas.microsoft.com/office/powerpoint/2010/main" val="1393966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E12F96-88A8-BBEF-A4AC-E4A2A108EFF2}"/>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57C9A842-0038-9E62-B96B-F8636D205BF4}"/>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089A0B41-D40A-D018-C56B-CD44746E54F7}"/>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B0165A91-B0EB-D4DB-D008-13B652DADA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6856" y="239471"/>
            <a:ext cx="2722880" cy="650680"/>
          </a:xfrm>
          <a:prstGeom prst="rect">
            <a:avLst/>
          </a:prstGeom>
        </p:spPr>
      </p:pic>
      <p:sp>
        <p:nvSpPr>
          <p:cNvPr id="4" name="Textfeld 3">
            <a:extLst>
              <a:ext uri="{FF2B5EF4-FFF2-40B4-BE49-F238E27FC236}">
                <a16:creationId xmlns:a16="http://schemas.microsoft.com/office/drawing/2014/main" id="{5DF6ECCA-D726-3DF5-8F44-65661A7E2029}"/>
              </a:ext>
            </a:extLst>
          </p:cNvPr>
          <p:cNvSpPr txBox="1"/>
          <p:nvPr/>
        </p:nvSpPr>
        <p:spPr>
          <a:xfrm>
            <a:off x="338616" y="5807055"/>
            <a:ext cx="4578497" cy="461665"/>
          </a:xfrm>
          <a:prstGeom prst="rect">
            <a:avLst/>
          </a:prstGeom>
          <a:noFill/>
        </p:spPr>
        <p:txBody>
          <a:bodyPr wrap="none" rtlCol="0">
            <a:spAutoFit/>
          </a:bodyPr>
          <a:lstStyle/>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Quelle: Johannes Gutenberg-Universität Mainz (JGU), Dezernat Hochschulentwicklung (2026): </a:t>
            </a:r>
          </a:p>
          <a:p>
            <a:r>
              <a:rPr lang="de-DE" sz="800" dirty="0" err="1">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Lernpatinnenprojekt</a:t>
            </a:r>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des Trägervereins „keiner darf verloren gehen e. V.“. </a:t>
            </a:r>
          </a:p>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Ergebnisse der begleitenden Evaluation.* Referat 3: Evaluation (HE2-ZQ3), Mainz, Mai/Juni 2026, Folie 22</a:t>
            </a:r>
          </a:p>
        </p:txBody>
      </p:sp>
      <p:pic>
        <p:nvPicPr>
          <p:cNvPr id="5" name="Grafik 4">
            <a:extLst>
              <a:ext uri="{FF2B5EF4-FFF2-40B4-BE49-F238E27FC236}">
                <a16:creationId xmlns:a16="http://schemas.microsoft.com/office/drawing/2014/main" id="{D6985881-DB9D-54A9-D23C-3575C7B375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5692" y="2237529"/>
            <a:ext cx="9720616" cy="2980246"/>
          </a:xfrm>
          <a:prstGeom prst="rect">
            <a:avLst/>
          </a:prstGeom>
        </p:spPr>
      </p:pic>
      <p:sp>
        <p:nvSpPr>
          <p:cNvPr id="7" name="Textfeld 6">
            <a:extLst>
              <a:ext uri="{FF2B5EF4-FFF2-40B4-BE49-F238E27FC236}">
                <a16:creationId xmlns:a16="http://schemas.microsoft.com/office/drawing/2014/main" id="{AF95C3AA-2304-3A4A-DF01-E0269F630E35}"/>
              </a:ext>
            </a:extLst>
          </p:cNvPr>
          <p:cNvSpPr txBox="1"/>
          <p:nvPr/>
        </p:nvSpPr>
        <p:spPr>
          <a:xfrm>
            <a:off x="338616" y="705485"/>
            <a:ext cx="8766195" cy="1077218"/>
          </a:xfrm>
          <a:prstGeom prst="rect">
            <a:avLst/>
          </a:prstGeom>
          <a:noFill/>
        </p:spPr>
        <p:txBody>
          <a:bodyPr wrap="square" rtlCol="0">
            <a:spAutoFit/>
          </a:bodyPr>
          <a:lstStyle/>
          <a:p>
            <a:r>
              <a:rPr lang="de-DE" sz="3200" dirty="0">
                <a:solidFill>
                  <a:schemeClr val="bg2">
                    <a:lumMod val="50000"/>
                  </a:schemeClr>
                </a:solidFill>
                <a:latin typeface="Calibri" panose="020F0502020204030204" pitchFamily="34" charset="0"/>
                <a:cs typeface="Times New Roman" panose="02020603050405020304" pitchFamily="18" charset="0"/>
              </a:rPr>
              <a:t>Kompetenzentwicklung – </a:t>
            </a:r>
          </a:p>
          <a:p>
            <a:r>
              <a:rPr lang="de-DE" sz="3200" dirty="0">
                <a:solidFill>
                  <a:schemeClr val="bg2">
                    <a:lumMod val="50000"/>
                  </a:schemeClr>
                </a:solidFill>
                <a:latin typeface="Calibri" panose="020F0502020204030204" pitchFamily="34" charset="0"/>
                <a:cs typeface="Times New Roman" panose="02020603050405020304" pitchFamily="18" charset="0"/>
              </a:rPr>
              <a:t>Einschätzungen der </a:t>
            </a:r>
            <a:r>
              <a:rPr lang="de-DE" sz="3200" dirty="0" err="1">
                <a:solidFill>
                  <a:schemeClr val="bg2">
                    <a:lumMod val="50000"/>
                  </a:schemeClr>
                </a:solidFill>
                <a:latin typeface="Calibri" panose="020F0502020204030204" pitchFamily="34" charset="0"/>
                <a:cs typeface="Times New Roman" panose="02020603050405020304" pitchFamily="18" charset="0"/>
              </a:rPr>
              <a:t>Lernpat</a:t>
            </a:r>
            <a:r>
              <a:rPr lang="de-DE" sz="3200" dirty="0">
                <a:solidFill>
                  <a:schemeClr val="bg2">
                    <a:lumMod val="50000"/>
                  </a:schemeClr>
                </a:solidFill>
                <a:latin typeface="Calibri" panose="020F0502020204030204" pitchFamily="34" charset="0"/>
                <a:cs typeface="Times New Roman" panose="02020603050405020304" pitchFamily="18" charset="0"/>
              </a:rPr>
              <a:t>*innen</a:t>
            </a:r>
          </a:p>
        </p:txBody>
      </p:sp>
    </p:spTree>
    <p:extLst>
      <p:ext uri="{BB962C8B-B14F-4D97-AF65-F5344CB8AC3E}">
        <p14:creationId xmlns:p14="http://schemas.microsoft.com/office/powerpoint/2010/main" val="4073708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76B523-F4BC-E28E-EB11-58863273317A}"/>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8AB161B0-870A-BDE6-3371-531FD02116EF}"/>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3C97CEFE-85FE-3AEE-9160-1E1E19435619}"/>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3F645E80-72ED-41EC-3669-1DED577C39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856" y="239471"/>
            <a:ext cx="2722880" cy="650680"/>
          </a:xfrm>
          <a:prstGeom prst="rect">
            <a:avLst/>
          </a:prstGeom>
        </p:spPr>
      </p:pic>
      <p:sp>
        <p:nvSpPr>
          <p:cNvPr id="4" name="Textfeld 3">
            <a:extLst>
              <a:ext uri="{FF2B5EF4-FFF2-40B4-BE49-F238E27FC236}">
                <a16:creationId xmlns:a16="http://schemas.microsoft.com/office/drawing/2014/main" id="{88E30D58-371D-4B2C-76EA-E41A80553E65}"/>
              </a:ext>
            </a:extLst>
          </p:cNvPr>
          <p:cNvSpPr txBox="1"/>
          <p:nvPr/>
        </p:nvSpPr>
        <p:spPr>
          <a:xfrm>
            <a:off x="338616" y="5807055"/>
            <a:ext cx="4578497" cy="461665"/>
          </a:xfrm>
          <a:prstGeom prst="rect">
            <a:avLst/>
          </a:prstGeom>
          <a:noFill/>
        </p:spPr>
        <p:txBody>
          <a:bodyPr wrap="none" rtlCol="0">
            <a:spAutoFit/>
          </a:bodyPr>
          <a:lstStyle/>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Quelle: Johannes Gutenberg-Universität Mainz (JGU), Dezernat Hochschulentwicklung (2026): </a:t>
            </a:r>
          </a:p>
          <a:p>
            <a:r>
              <a:rPr lang="de-DE" sz="800" dirty="0" err="1">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Lernpatinnenprojekt</a:t>
            </a:r>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des Trägervereins „keiner darf verloren gehen e. V.“. </a:t>
            </a:r>
          </a:p>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Ergebnisse der begleitenden Evaluation.* Referat 3: Evaluation (HE2-ZQ3), Mainz, Mai/Juni 2026, Folie 25</a:t>
            </a:r>
          </a:p>
        </p:txBody>
      </p:sp>
      <p:sp>
        <p:nvSpPr>
          <p:cNvPr id="5" name="Textfeld 4">
            <a:extLst>
              <a:ext uri="{FF2B5EF4-FFF2-40B4-BE49-F238E27FC236}">
                <a16:creationId xmlns:a16="http://schemas.microsoft.com/office/drawing/2014/main" id="{3A12662D-A7B7-19A7-11EA-D7355CC0C1BC}"/>
              </a:ext>
            </a:extLst>
          </p:cNvPr>
          <p:cNvSpPr txBox="1"/>
          <p:nvPr/>
        </p:nvSpPr>
        <p:spPr>
          <a:xfrm>
            <a:off x="338616" y="1993682"/>
            <a:ext cx="7316218" cy="3416320"/>
          </a:xfrm>
          <a:prstGeom prst="rect">
            <a:avLst/>
          </a:prstGeom>
          <a:noFill/>
        </p:spPr>
        <p:txBody>
          <a:bodyPr wrap="square" rtlCol="0">
            <a:spAutoFit/>
          </a:bodyPr>
          <a:lstStyle/>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Auch aus Sicht der </a:t>
            </a:r>
            <a:r>
              <a:rPr lang="de-DE" sz="2400" dirty="0" err="1">
                <a:solidFill>
                  <a:schemeClr val="bg2">
                    <a:lumMod val="50000"/>
                  </a:schemeClr>
                </a:solidFill>
                <a:latin typeface="Calibri" panose="020F0502020204030204" pitchFamily="34" charset="0"/>
                <a:cs typeface="Times New Roman" panose="02020603050405020304" pitchFamily="18" charset="0"/>
              </a:rPr>
              <a:t>Lernpat</a:t>
            </a:r>
            <a:r>
              <a:rPr lang="de-DE" sz="2400" dirty="0">
                <a:solidFill>
                  <a:schemeClr val="bg2">
                    <a:lumMod val="50000"/>
                  </a:schemeClr>
                </a:solidFill>
                <a:latin typeface="Calibri" panose="020F0502020204030204" pitchFamily="34" charset="0"/>
                <a:cs typeface="Times New Roman" panose="02020603050405020304" pitchFamily="18" charset="0"/>
              </a:rPr>
              <a:t>*innen starten die Kinder zu Beginn des Panels in den meisten Kompetenzbereichen durchschnittlich mit einem mittleren Niveau.</a:t>
            </a:r>
          </a:p>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Die </a:t>
            </a:r>
            <a:r>
              <a:rPr lang="de-DE" sz="2400" dirty="0" err="1">
                <a:solidFill>
                  <a:schemeClr val="bg2">
                    <a:lumMod val="50000"/>
                  </a:schemeClr>
                </a:solidFill>
                <a:latin typeface="Calibri" panose="020F0502020204030204" pitchFamily="34" charset="0"/>
                <a:cs typeface="Times New Roman" panose="02020603050405020304" pitchFamily="18" charset="0"/>
              </a:rPr>
              <a:t>Lernpat</a:t>
            </a:r>
            <a:r>
              <a:rPr lang="de-DE" sz="2400" dirty="0">
                <a:solidFill>
                  <a:schemeClr val="bg2">
                    <a:lumMod val="50000"/>
                  </a:schemeClr>
                </a:solidFill>
                <a:latin typeface="Calibri" panose="020F0502020204030204" pitchFamily="34" charset="0"/>
                <a:cs typeface="Times New Roman" panose="02020603050405020304" pitchFamily="18" charset="0"/>
              </a:rPr>
              <a:t>*innen sehen in allen Kompetenzfeldern (außer bei der emotionalen Kompetenz) einen Kompetenzzuwachs bei den geförderten Kindern von t0 zu t1.</a:t>
            </a:r>
          </a:p>
          <a:p>
            <a:pPr marL="285750" indent="-285750">
              <a:buFont typeface="Symbol" pitchFamily="2" charset="2"/>
              <a:buChar char="-"/>
            </a:pPr>
            <a:r>
              <a:rPr lang="de-DE" sz="2400" dirty="0">
                <a:solidFill>
                  <a:schemeClr val="bg2">
                    <a:lumMod val="50000"/>
                  </a:schemeClr>
                </a:solidFill>
                <a:latin typeface="Calibri" panose="020F0502020204030204" pitchFamily="34" charset="0"/>
                <a:cs typeface="Times New Roman" panose="02020603050405020304" pitchFamily="18" charset="0"/>
              </a:rPr>
              <a:t>Bei allen Kompetenzrastern sehen sie einen Zuwachs im gesamten Zeitverlauf (t0 zu t1).</a:t>
            </a:r>
          </a:p>
        </p:txBody>
      </p:sp>
      <p:sp>
        <p:nvSpPr>
          <p:cNvPr id="6" name="Textfeld 5">
            <a:extLst>
              <a:ext uri="{FF2B5EF4-FFF2-40B4-BE49-F238E27FC236}">
                <a16:creationId xmlns:a16="http://schemas.microsoft.com/office/drawing/2014/main" id="{AC38F3F3-0A50-3CB8-0D9F-B00404FF5444}"/>
              </a:ext>
            </a:extLst>
          </p:cNvPr>
          <p:cNvSpPr txBox="1"/>
          <p:nvPr/>
        </p:nvSpPr>
        <p:spPr>
          <a:xfrm>
            <a:off x="338616" y="705485"/>
            <a:ext cx="7525224" cy="1077218"/>
          </a:xfrm>
          <a:prstGeom prst="rect">
            <a:avLst/>
          </a:prstGeom>
          <a:noFill/>
        </p:spPr>
        <p:txBody>
          <a:bodyPr wrap="square" rtlCol="0">
            <a:spAutoFit/>
          </a:bodyPr>
          <a:lstStyle/>
          <a:p>
            <a:r>
              <a:rPr lang="de-DE" sz="3200" dirty="0">
                <a:solidFill>
                  <a:schemeClr val="bg2">
                    <a:lumMod val="50000"/>
                  </a:schemeClr>
                </a:solidFill>
                <a:latin typeface="Calibri" panose="020F0502020204030204" pitchFamily="34" charset="0"/>
                <a:cs typeface="Times New Roman" panose="02020603050405020304" pitchFamily="18" charset="0"/>
              </a:rPr>
              <a:t>Zusammenfassung </a:t>
            </a:r>
          </a:p>
          <a:p>
            <a:r>
              <a:rPr lang="de-DE" sz="3200" dirty="0">
                <a:solidFill>
                  <a:schemeClr val="bg2">
                    <a:lumMod val="50000"/>
                  </a:schemeClr>
                </a:solidFill>
                <a:latin typeface="Calibri" panose="020F0502020204030204" pitchFamily="34" charset="0"/>
                <a:cs typeface="Times New Roman" panose="02020603050405020304" pitchFamily="18" charset="0"/>
              </a:rPr>
              <a:t>(Einschätzungen </a:t>
            </a:r>
            <a:r>
              <a:rPr lang="de-DE" sz="3200" dirty="0" err="1">
                <a:solidFill>
                  <a:schemeClr val="bg2">
                    <a:lumMod val="50000"/>
                  </a:schemeClr>
                </a:solidFill>
                <a:latin typeface="Calibri" panose="020F0502020204030204" pitchFamily="34" charset="0"/>
                <a:cs typeface="Times New Roman" panose="02020603050405020304" pitchFamily="18" charset="0"/>
              </a:rPr>
              <a:t>Lernpat</a:t>
            </a:r>
            <a:r>
              <a:rPr lang="de-DE" sz="3200" dirty="0">
                <a:solidFill>
                  <a:schemeClr val="bg2">
                    <a:lumMod val="50000"/>
                  </a:schemeClr>
                </a:solidFill>
                <a:latin typeface="Calibri" panose="020F0502020204030204" pitchFamily="34" charset="0"/>
                <a:cs typeface="Times New Roman" panose="02020603050405020304" pitchFamily="18" charset="0"/>
              </a:rPr>
              <a:t>*innen)</a:t>
            </a:r>
          </a:p>
        </p:txBody>
      </p:sp>
      <p:pic>
        <p:nvPicPr>
          <p:cNvPr id="7" name="Grafik 6" descr="Ein Bild, das Person, Kleidung, Im Haus, Menschliches Gesicht enthält.&#10;&#10;KI-generierte Inhalte können fehlerhaft sein.">
            <a:extLst>
              <a:ext uri="{FF2B5EF4-FFF2-40B4-BE49-F238E27FC236}">
                <a16:creationId xmlns:a16="http://schemas.microsoft.com/office/drawing/2014/main" id="{94117C2A-81AD-5E5E-DD44-23A9697B26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3968" y="0"/>
            <a:ext cx="4168032" cy="6268720"/>
          </a:xfrm>
          <a:prstGeom prst="rect">
            <a:avLst/>
          </a:prstGeom>
        </p:spPr>
      </p:pic>
    </p:spTree>
    <p:extLst>
      <p:ext uri="{BB962C8B-B14F-4D97-AF65-F5344CB8AC3E}">
        <p14:creationId xmlns:p14="http://schemas.microsoft.com/office/powerpoint/2010/main" val="385208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864F0C-9B80-56DE-2388-C91FE133E546}"/>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91011750-E4E8-02D6-795B-46C7A4C1CB0D}"/>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CC62AC1F-AA4C-33BE-3563-7E5550262ACE}"/>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01A20837-A7C7-ABD8-B6D8-57DDFF7A5B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856" y="239471"/>
            <a:ext cx="2722880" cy="650680"/>
          </a:xfrm>
          <a:prstGeom prst="rect">
            <a:avLst/>
          </a:prstGeom>
        </p:spPr>
      </p:pic>
      <p:sp>
        <p:nvSpPr>
          <p:cNvPr id="4" name="Textfeld 3">
            <a:extLst>
              <a:ext uri="{FF2B5EF4-FFF2-40B4-BE49-F238E27FC236}">
                <a16:creationId xmlns:a16="http://schemas.microsoft.com/office/drawing/2014/main" id="{66054DA1-E08D-8E69-CADA-8EF056E8B205}"/>
              </a:ext>
            </a:extLst>
          </p:cNvPr>
          <p:cNvSpPr txBox="1"/>
          <p:nvPr/>
        </p:nvSpPr>
        <p:spPr>
          <a:xfrm>
            <a:off x="338616" y="5807055"/>
            <a:ext cx="4578497" cy="461665"/>
          </a:xfrm>
          <a:prstGeom prst="rect">
            <a:avLst/>
          </a:prstGeom>
          <a:noFill/>
        </p:spPr>
        <p:txBody>
          <a:bodyPr wrap="none" rtlCol="0">
            <a:spAutoFit/>
          </a:bodyPr>
          <a:lstStyle/>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Quelle: Johannes Gutenberg-Universität Mainz (JGU), Dezernat Hochschulentwicklung (2026): </a:t>
            </a:r>
          </a:p>
          <a:p>
            <a:r>
              <a:rPr lang="de-DE" sz="800" dirty="0" err="1">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Lernpatinnenprojekt</a:t>
            </a:r>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des Trägervereins „keiner darf verloren gehen e. V.“. </a:t>
            </a:r>
          </a:p>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Ergebnisse der begleitenden Evaluation.* Referat 3: Evaluation (HE2-ZQ3), Mainz, Mai/Juni 2026, Folie 27</a:t>
            </a:r>
          </a:p>
        </p:txBody>
      </p:sp>
      <p:sp>
        <p:nvSpPr>
          <p:cNvPr id="5" name="Textfeld 4">
            <a:extLst>
              <a:ext uri="{FF2B5EF4-FFF2-40B4-BE49-F238E27FC236}">
                <a16:creationId xmlns:a16="http://schemas.microsoft.com/office/drawing/2014/main" id="{FB3ADBF5-0304-8416-58A7-D1090E7FCE07}"/>
              </a:ext>
            </a:extLst>
          </p:cNvPr>
          <p:cNvSpPr txBox="1"/>
          <p:nvPr/>
        </p:nvSpPr>
        <p:spPr>
          <a:xfrm>
            <a:off x="338616" y="1536482"/>
            <a:ext cx="11199449" cy="3785652"/>
          </a:xfrm>
          <a:prstGeom prst="rect">
            <a:avLst/>
          </a:prstGeom>
          <a:noFill/>
        </p:spPr>
        <p:txBody>
          <a:bodyPr wrap="square" rtlCol="0">
            <a:spAutoFit/>
          </a:bodyPr>
          <a:lstStyle/>
          <a:p>
            <a:pPr marL="285750" indent="-285750">
              <a:buFont typeface="Symbol" pitchFamily="2" charset="2"/>
              <a:buChar char="-"/>
            </a:pPr>
            <a:r>
              <a:rPr lang="de-DE" sz="1600" dirty="0">
                <a:solidFill>
                  <a:schemeClr val="bg2">
                    <a:lumMod val="50000"/>
                  </a:schemeClr>
                </a:solidFill>
                <a:latin typeface="Calibri" panose="020F0502020204030204" pitchFamily="34" charset="0"/>
                <a:cs typeface="Times New Roman" panose="02020603050405020304" pitchFamily="18" charset="0"/>
              </a:rPr>
              <a:t>Die in der Regel durch die </a:t>
            </a:r>
            <a:r>
              <a:rPr lang="de-DE" sz="1600" dirty="0" err="1">
                <a:solidFill>
                  <a:schemeClr val="bg2">
                    <a:lumMod val="50000"/>
                  </a:schemeClr>
                </a:solidFill>
                <a:latin typeface="Calibri" panose="020F0502020204030204" pitchFamily="34" charset="0"/>
                <a:cs typeface="Times New Roman" panose="02020603050405020304" pitchFamily="18" charset="0"/>
              </a:rPr>
              <a:t>Lernpat</a:t>
            </a:r>
            <a:r>
              <a:rPr lang="de-DE" sz="1600" dirty="0">
                <a:solidFill>
                  <a:schemeClr val="bg2">
                    <a:lumMod val="50000"/>
                  </a:schemeClr>
                </a:solidFill>
                <a:latin typeface="Calibri" panose="020F0502020204030204" pitchFamily="34" charset="0"/>
                <a:cs typeface="Times New Roman" panose="02020603050405020304" pitchFamily="18" charset="0"/>
              </a:rPr>
              <a:t>*innen sehr positiv wahrgenommene Beziehung zu den betreuten Kindern, die </a:t>
            </a:r>
            <a:r>
              <a:rPr lang="de-DE" sz="1600" dirty="0" err="1">
                <a:solidFill>
                  <a:schemeClr val="bg2">
                    <a:lumMod val="50000"/>
                  </a:schemeClr>
                </a:solidFill>
                <a:latin typeface="Calibri" panose="020F0502020204030204" pitchFamily="34" charset="0"/>
                <a:cs typeface="Times New Roman" panose="02020603050405020304" pitchFamily="18" charset="0"/>
              </a:rPr>
              <a:t>über</a:t>
            </a:r>
            <a:r>
              <a:rPr lang="de-DE" sz="1600" dirty="0">
                <a:solidFill>
                  <a:schemeClr val="bg2">
                    <a:lumMod val="50000"/>
                  </a:schemeClr>
                </a:solidFill>
                <a:latin typeface="Calibri" panose="020F0502020204030204" pitchFamily="34" charset="0"/>
                <a:cs typeface="Times New Roman" panose="02020603050405020304" pitchFamily="18" charset="0"/>
              </a:rPr>
              <a:t> den gesamten Untersuchungszeitraum erhalten bleibt, ist ein erstes Zeichen </a:t>
            </a:r>
            <a:r>
              <a:rPr lang="de-DE" sz="1600" dirty="0" err="1">
                <a:solidFill>
                  <a:schemeClr val="bg2">
                    <a:lumMod val="50000"/>
                  </a:schemeClr>
                </a:solidFill>
                <a:latin typeface="Calibri" panose="020F0502020204030204" pitchFamily="34" charset="0"/>
                <a:cs typeface="Times New Roman" panose="02020603050405020304" pitchFamily="18" charset="0"/>
              </a:rPr>
              <a:t>dafür</a:t>
            </a:r>
            <a:r>
              <a:rPr lang="de-DE" sz="1600" dirty="0">
                <a:solidFill>
                  <a:schemeClr val="bg2">
                    <a:lumMod val="50000"/>
                  </a:schemeClr>
                </a:solidFill>
                <a:latin typeface="Calibri" panose="020F0502020204030204" pitchFamily="34" charset="0"/>
                <a:cs typeface="Times New Roman" panose="02020603050405020304" pitchFamily="18" charset="0"/>
              </a:rPr>
              <a:t>, dass die Idee der </a:t>
            </a:r>
            <a:r>
              <a:rPr lang="de-DE" sz="1600" dirty="0" err="1">
                <a:solidFill>
                  <a:schemeClr val="bg2">
                    <a:lumMod val="50000"/>
                  </a:schemeClr>
                </a:solidFill>
                <a:latin typeface="Calibri" panose="020F0502020204030204" pitchFamily="34" charset="0"/>
                <a:cs typeface="Times New Roman" panose="02020603050405020304" pitchFamily="18" charset="0"/>
              </a:rPr>
              <a:t>Lernpat</a:t>
            </a:r>
            <a:r>
              <a:rPr lang="de-DE" sz="1600" dirty="0">
                <a:solidFill>
                  <a:schemeClr val="bg2">
                    <a:lumMod val="50000"/>
                  </a:schemeClr>
                </a:solidFill>
                <a:latin typeface="Calibri" panose="020F0502020204030204" pitchFamily="34" charset="0"/>
                <a:cs typeface="Times New Roman" panose="02020603050405020304" pitchFamily="18" charset="0"/>
              </a:rPr>
              <a:t>*innen auf dieser Ebene funktioniert.</a:t>
            </a:r>
          </a:p>
          <a:p>
            <a:pPr marL="285750" indent="-285750">
              <a:buFont typeface="Symbol" pitchFamily="2" charset="2"/>
              <a:buChar char="-"/>
            </a:pPr>
            <a:r>
              <a:rPr lang="de-DE" sz="1600" dirty="0">
                <a:solidFill>
                  <a:schemeClr val="bg2">
                    <a:lumMod val="50000"/>
                  </a:schemeClr>
                </a:solidFill>
                <a:latin typeface="Calibri" panose="020F0502020204030204" pitchFamily="34" charset="0"/>
                <a:cs typeface="Times New Roman" panose="02020603050405020304" pitchFamily="18" charset="0"/>
              </a:rPr>
              <a:t>Auch der in fast allen Fällen bestehende Kontakt zwischen Lehrkraft und </a:t>
            </a:r>
            <a:r>
              <a:rPr lang="de-DE" sz="1600" dirty="0" err="1">
                <a:solidFill>
                  <a:schemeClr val="bg2">
                    <a:lumMod val="50000"/>
                  </a:schemeClr>
                </a:solidFill>
                <a:latin typeface="Calibri" panose="020F0502020204030204" pitchFamily="34" charset="0"/>
                <a:cs typeface="Times New Roman" panose="02020603050405020304" pitchFamily="18" charset="0"/>
              </a:rPr>
              <a:t>Lernpat</a:t>
            </a:r>
            <a:r>
              <a:rPr lang="de-DE" sz="1600" dirty="0">
                <a:solidFill>
                  <a:schemeClr val="bg2">
                    <a:lumMod val="50000"/>
                  </a:schemeClr>
                </a:solidFill>
                <a:latin typeface="Calibri" panose="020F0502020204030204" pitchFamily="34" charset="0"/>
                <a:cs typeface="Times New Roman" panose="02020603050405020304" pitchFamily="18" charset="0"/>
              </a:rPr>
              <a:t>*in, welcher als </a:t>
            </a:r>
            <a:r>
              <a:rPr lang="de-DE" sz="1600" dirty="0" err="1">
                <a:solidFill>
                  <a:schemeClr val="bg2">
                    <a:lumMod val="50000"/>
                  </a:schemeClr>
                </a:solidFill>
                <a:latin typeface="Calibri" panose="020F0502020204030204" pitchFamily="34" charset="0"/>
                <a:cs typeface="Times New Roman" panose="02020603050405020304" pitchFamily="18" charset="0"/>
              </a:rPr>
              <a:t>überwiegend</a:t>
            </a:r>
            <a:r>
              <a:rPr lang="de-DE" sz="1600" dirty="0">
                <a:solidFill>
                  <a:schemeClr val="bg2">
                    <a:lumMod val="50000"/>
                  </a:schemeClr>
                </a:solidFill>
                <a:latin typeface="Calibri" panose="020F0502020204030204" pitchFamily="34" charset="0"/>
                <a:cs typeface="Times New Roman" panose="02020603050405020304" pitchFamily="18" charset="0"/>
              </a:rPr>
              <a:t> (sehr) hilfreich eingeschätzt wird, kann einem Projekt, in dem die Kooperation aller betreuenden Personen essenziell ist, nur zuträglich sein.</a:t>
            </a:r>
          </a:p>
          <a:p>
            <a:pPr marL="285750" indent="-285750">
              <a:buFont typeface="Symbol" pitchFamily="2" charset="2"/>
              <a:buChar char="-"/>
            </a:pPr>
            <a:r>
              <a:rPr lang="de-DE" sz="1600" dirty="0">
                <a:solidFill>
                  <a:schemeClr val="bg2">
                    <a:lumMod val="50000"/>
                  </a:schemeClr>
                </a:solidFill>
                <a:latin typeface="Calibri" panose="020F0502020204030204" pitchFamily="34" charset="0"/>
                <a:cs typeface="Times New Roman" panose="02020603050405020304" pitchFamily="18" charset="0"/>
              </a:rPr>
              <a:t>Die Lehrkräfte sehen in dem Projekt eine Chance </a:t>
            </a:r>
            <a:r>
              <a:rPr lang="de-DE" sz="1600" dirty="0" err="1">
                <a:solidFill>
                  <a:schemeClr val="bg2">
                    <a:lumMod val="50000"/>
                  </a:schemeClr>
                </a:solidFill>
                <a:latin typeface="Calibri" panose="020F0502020204030204" pitchFamily="34" charset="0"/>
                <a:cs typeface="Times New Roman" panose="02020603050405020304" pitchFamily="18" charset="0"/>
              </a:rPr>
              <a:t>für</a:t>
            </a:r>
            <a:r>
              <a:rPr lang="de-DE" sz="1600" dirty="0">
                <a:solidFill>
                  <a:schemeClr val="bg2">
                    <a:lumMod val="50000"/>
                  </a:schemeClr>
                </a:solidFill>
                <a:latin typeface="Calibri" panose="020F0502020204030204" pitchFamily="34" charset="0"/>
                <a:cs typeface="Times New Roman" panose="02020603050405020304" pitchFamily="18" charset="0"/>
              </a:rPr>
              <a:t> ihre Schüler*innen und </a:t>
            </a:r>
            <a:r>
              <a:rPr lang="de-DE" sz="1600" dirty="0" err="1">
                <a:solidFill>
                  <a:schemeClr val="bg2">
                    <a:lumMod val="50000"/>
                  </a:schemeClr>
                </a:solidFill>
                <a:latin typeface="Calibri" panose="020F0502020204030204" pitchFamily="34" charset="0"/>
                <a:cs typeface="Times New Roman" panose="02020603050405020304" pitchFamily="18" charset="0"/>
              </a:rPr>
              <a:t>wünschen</a:t>
            </a:r>
            <a:r>
              <a:rPr lang="de-DE" sz="1600" dirty="0">
                <a:solidFill>
                  <a:schemeClr val="bg2">
                    <a:lumMod val="50000"/>
                  </a:schemeClr>
                </a:solidFill>
                <a:latin typeface="Calibri" panose="020F0502020204030204" pitchFamily="34" charset="0"/>
                <a:cs typeface="Times New Roman" panose="02020603050405020304" pitchFamily="18" charset="0"/>
              </a:rPr>
              <a:t> sich mindestens eine </a:t>
            </a:r>
            <a:r>
              <a:rPr lang="de-DE" sz="1600" dirty="0" err="1">
                <a:solidFill>
                  <a:schemeClr val="bg2">
                    <a:lumMod val="50000"/>
                  </a:schemeClr>
                </a:solidFill>
                <a:latin typeface="Calibri" panose="020F0502020204030204" pitchFamily="34" charset="0"/>
                <a:cs typeface="Times New Roman" panose="02020603050405020304" pitchFamily="18" charset="0"/>
              </a:rPr>
              <a:t>Fortführung</a:t>
            </a:r>
            <a:r>
              <a:rPr lang="de-DE" sz="1600" dirty="0">
                <a:solidFill>
                  <a:schemeClr val="bg2">
                    <a:lumMod val="50000"/>
                  </a:schemeClr>
                </a:solidFill>
                <a:latin typeface="Calibri" panose="020F0502020204030204" pitchFamily="34" charset="0"/>
                <a:cs typeface="Times New Roman" panose="02020603050405020304" pitchFamily="18" charset="0"/>
              </a:rPr>
              <a:t>, wenn nicht sogar einen Aufwuchs an </a:t>
            </a:r>
            <a:r>
              <a:rPr lang="de-DE" sz="1600" dirty="0" err="1">
                <a:solidFill>
                  <a:schemeClr val="bg2">
                    <a:lumMod val="50000"/>
                  </a:schemeClr>
                </a:solidFill>
                <a:latin typeface="Calibri" panose="020F0502020204030204" pitchFamily="34" charset="0"/>
                <a:cs typeface="Times New Roman" panose="02020603050405020304" pitchFamily="18" charset="0"/>
              </a:rPr>
              <a:t>Lernpat</a:t>
            </a:r>
            <a:r>
              <a:rPr lang="de-DE" sz="1600" dirty="0">
                <a:solidFill>
                  <a:schemeClr val="bg2">
                    <a:lumMod val="50000"/>
                  </a:schemeClr>
                </a:solidFill>
                <a:latin typeface="Calibri" panose="020F0502020204030204" pitchFamily="34" charset="0"/>
                <a:cs typeface="Times New Roman" panose="02020603050405020304" pitchFamily="18" charset="0"/>
              </a:rPr>
              <a:t>*innen, die ihren Schüler*innen an die Seite gestellt werden können.</a:t>
            </a:r>
          </a:p>
          <a:p>
            <a:pPr marL="285750" indent="-285750">
              <a:buFont typeface="Symbol" pitchFamily="2" charset="2"/>
              <a:buChar char="-"/>
            </a:pPr>
            <a:r>
              <a:rPr lang="de-DE" sz="1600" dirty="0">
                <a:solidFill>
                  <a:schemeClr val="bg2">
                    <a:lumMod val="50000"/>
                  </a:schemeClr>
                </a:solidFill>
                <a:latin typeface="Calibri" panose="020F0502020204030204" pitchFamily="34" charset="0"/>
                <a:cs typeface="Times New Roman" panose="02020603050405020304" pitchFamily="18" charset="0"/>
              </a:rPr>
              <a:t>Die Ergebnisse zur Kompetenzentwicklung zeigen, dass sich die wahrgenommenen Kompetenzen und Fähigkeiten der Kinder von t0 zu t1 – und somit wie auch in anderen Studien innerhalb eines Schuljahres – </a:t>
            </a:r>
            <a:r>
              <a:rPr lang="de-DE" sz="1600" dirty="0" err="1">
                <a:solidFill>
                  <a:schemeClr val="bg2">
                    <a:lumMod val="50000"/>
                  </a:schemeClr>
                </a:solidFill>
                <a:latin typeface="Calibri" panose="020F0502020204030204" pitchFamily="34" charset="0"/>
                <a:cs typeface="Times New Roman" panose="02020603050405020304" pitchFamily="18" charset="0"/>
              </a:rPr>
              <a:t>überwiegend</a:t>
            </a:r>
            <a:r>
              <a:rPr lang="de-DE" sz="1600" dirty="0">
                <a:solidFill>
                  <a:schemeClr val="bg2">
                    <a:lumMod val="50000"/>
                  </a:schemeClr>
                </a:solidFill>
                <a:latin typeface="Calibri" panose="020F0502020204030204" pitchFamily="34" charset="0"/>
                <a:cs typeface="Times New Roman" panose="02020603050405020304" pitchFamily="18" charset="0"/>
              </a:rPr>
              <a:t> verbessern. Dies gilt sowohl </a:t>
            </a:r>
            <a:r>
              <a:rPr lang="de-DE" sz="1600" dirty="0" err="1">
                <a:solidFill>
                  <a:schemeClr val="bg2">
                    <a:lumMod val="50000"/>
                  </a:schemeClr>
                </a:solidFill>
                <a:latin typeface="Calibri" panose="020F0502020204030204" pitchFamily="34" charset="0"/>
                <a:cs typeface="Times New Roman" panose="02020603050405020304" pitchFamily="18" charset="0"/>
              </a:rPr>
              <a:t>für</a:t>
            </a:r>
            <a:r>
              <a:rPr lang="de-DE" sz="1600" dirty="0">
                <a:solidFill>
                  <a:schemeClr val="bg2">
                    <a:lumMod val="50000"/>
                  </a:schemeClr>
                </a:solidFill>
                <a:latin typeface="Calibri" panose="020F0502020204030204" pitchFamily="34" charset="0"/>
                <a:cs typeface="Times New Roman" panose="02020603050405020304" pitchFamily="18" charset="0"/>
              </a:rPr>
              <a:t> die Einschätzungen der Lehrkräfte als auch </a:t>
            </a:r>
            <a:r>
              <a:rPr lang="de-DE" sz="1600" dirty="0" err="1">
                <a:solidFill>
                  <a:schemeClr val="bg2">
                    <a:lumMod val="50000"/>
                  </a:schemeClr>
                </a:solidFill>
                <a:latin typeface="Calibri" panose="020F0502020204030204" pitchFamily="34" charset="0"/>
                <a:cs typeface="Times New Roman" panose="02020603050405020304" pitchFamily="18" charset="0"/>
              </a:rPr>
              <a:t>für</a:t>
            </a:r>
            <a:r>
              <a:rPr lang="de-DE" sz="1600" dirty="0">
                <a:solidFill>
                  <a:schemeClr val="bg2">
                    <a:lumMod val="50000"/>
                  </a:schemeClr>
                </a:solidFill>
                <a:latin typeface="Calibri" panose="020F0502020204030204" pitchFamily="34" charset="0"/>
                <a:cs typeface="Times New Roman" panose="02020603050405020304" pitchFamily="18" charset="0"/>
              </a:rPr>
              <a:t> die Beurteilung durch die </a:t>
            </a:r>
            <a:r>
              <a:rPr lang="de-DE" sz="1600" dirty="0" err="1">
                <a:solidFill>
                  <a:schemeClr val="bg2">
                    <a:lumMod val="50000"/>
                  </a:schemeClr>
                </a:solidFill>
                <a:latin typeface="Calibri" panose="020F0502020204030204" pitchFamily="34" charset="0"/>
                <a:cs typeface="Times New Roman" panose="02020603050405020304" pitchFamily="18" charset="0"/>
              </a:rPr>
              <a:t>Lernpat</a:t>
            </a:r>
            <a:r>
              <a:rPr lang="de-DE" sz="1600" dirty="0">
                <a:solidFill>
                  <a:schemeClr val="bg2">
                    <a:lumMod val="50000"/>
                  </a:schemeClr>
                </a:solidFill>
                <a:latin typeface="Calibri" panose="020F0502020204030204" pitchFamily="34" charset="0"/>
                <a:cs typeface="Times New Roman" panose="02020603050405020304" pitchFamily="18" charset="0"/>
              </a:rPr>
              <a:t>*innen.</a:t>
            </a:r>
          </a:p>
          <a:p>
            <a:pPr marL="285750" indent="-285750">
              <a:buFont typeface="Symbol" pitchFamily="2" charset="2"/>
              <a:buChar char="-"/>
            </a:pPr>
            <a:r>
              <a:rPr lang="de-DE" sz="1600" dirty="0">
                <a:solidFill>
                  <a:schemeClr val="bg2">
                    <a:lumMod val="50000"/>
                  </a:schemeClr>
                </a:solidFill>
                <a:latin typeface="Calibri" panose="020F0502020204030204" pitchFamily="34" charset="0"/>
                <a:cs typeface="Times New Roman" panose="02020603050405020304" pitchFamily="18" charset="0"/>
              </a:rPr>
              <a:t>Die weitere Betrachtung, die einen 3. Zeitpunkt nach 2 Jahren einbezieht, zeigt, dass diese positiven Entwicklungen bei einzelnen Kompetenzen (insb. nach Einschätzung der Lehrkräfte) längerfristig wieder </a:t>
            </a:r>
            <a:r>
              <a:rPr lang="de-DE" sz="1600" dirty="0" err="1">
                <a:solidFill>
                  <a:schemeClr val="bg2">
                    <a:lumMod val="50000"/>
                  </a:schemeClr>
                </a:solidFill>
                <a:latin typeface="Calibri" panose="020F0502020204030204" pitchFamily="34" charset="0"/>
                <a:cs typeface="Times New Roman" panose="02020603050405020304" pitchFamily="18" charset="0"/>
              </a:rPr>
              <a:t>zurückgehen</a:t>
            </a:r>
            <a:r>
              <a:rPr lang="de-DE" sz="1600" dirty="0">
                <a:solidFill>
                  <a:schemeClr val="bg2">
                    <a:lumMod val="50000"/>
                  </a:schemeClr>
                </a:solidFill>
                <a:latin typeface="Calibri" panose="020F0502020204030204" pitchFamily="34" charset="0"/>
                <a:cs typeface="Times New Roman" panose="02020603050405020304" pitchFamily="18" charset="0"/>
              </a:rPr>
              <a:t>, jedoch </a:t>
            </a:r>
            <a:r>
              <a:rPr lang="de-DE" sz="1600" dirty="0" err="1">
                <a:solidFill>
                  <a:schemeClr val="bg2">
                    <a:lumMod val="50000"/>
                  </a:schemeClr>
                </a:solidFill>
                <a:latin typeface="Calibri" panose="020F0502020204030204" pitchFamily="34" charset="0"/>
                <a:cs typeface="Times New Roman" panose="02020603050405020304" pitchFamily="18" charset="0"/>
              </a:rPr>
              <a:t>über</a:t>
            </a:r>
            <a:r>
              <a:rPr lang="de-DE" sz="1600" dirty="0">
                <a:solidFill>
                  <a:schemeClr val="bg2">
                    <a:lumMod val="50000"/>
                  </a:schemeClr>
                </a:solidFill>
                <a:latin typeface="Calibri" panose="020F0502020204030204" pitchFamily="34" charset="0"/>
                <a:cs typeface="Times New Roman" panose="02020603050405020304" pitchFamily="18" charset="0"/>
              </a:rPr>
              <a:t> dem anfänglichen Niveau bleiben.</a:t>
            </a:r>
          </a:p>
          <a:p>
            <a:pPr marL="285750" indent="-285750">
              <a:buFont typeface="Symbol" pitchFamily="2" charset="2"/>
              <a:buChar char="-"/>
            </a:pPr>
            <a:r>
              <a:rPr lang="de-DE" sz="1600" dirty="0">
                <a:solidFill>
                  <a:schemeClr val="bg2">
                    <a:lumMod val="50000"/>
                  </a:schemeClr>
                </a:solidFill>
                <a:latin typeface="Calibri" panose="020F0502020204030204" pitchFamily="34" charset="0"/>
                <a:cs typeface="Times New Roman" panose="02020603050405020304" pitchFamily="18" charset="0"/>
              </a:rPr>
              <a:t>Weiterhin zeigt die Einschätzung durch die Lehrkräfte, dass im untersuchten Zeitraum auch das bzgl. der Fachkompetenzen eingeschätzte Klassenniveau im Durchschnitt eine ähnliche Entwicklung aufweist.</a:t>
            </a:r>
          </a:p>
        </p:txBody>
      </p:sp>
      <p:sp>
        <p:nvSpPr>
          <p:cNvPr id="6" name="Textfeld 5">
            <a:extLst>
              <a:ext uri="{FF2B5EF4-FFF2-40B4-BE49-F238E27FC236}">
                <a16:creationId xmlns:a16="http://schemas.microsoft.com/office/drawing/2014/main" id="{05A643AF-4DCB-85D1-2F45-26759D961DC1}"/>
              </a:ext>
            </a:extLst>
          </p:cNvPr>
          <p:cNvSpPr txBox="1"/>
          <p:nvPr/>
        </p:nvSpPr>
        <p:spPr>
          <a:xfrm>
            <a:off x="338616" y="705485"/>
            <a:ext cx="8339871" cy="584775"/>
          </a:xfrm>
          <a:prstGeom prst="rect">
            <a:avLst/>
          </a:prstGeom>
          <a:noFill/>
        </p:spPr>
        <p:txBody>
          <a:bodyPr wrap="square" rtlCol="0">
            <a:spAutoFit/>
          </a:bodyPr>
          <a:lstStyle/>
          <a:p>
            <a:r>
              <a:rPr lang="de-DE" sz="3200" dirty="0">
                <a:solidFill>
                  <a:schemeClr val="bg2">
                    <a:lumMod val="50000"/>
                  </a:schemeClr>
                </a:solidFill>
                <a:latin typeface="Calibri" panose="020F0502020204030204" pitchFamily="34" charset="0"/>
                <a:cs typeface="Times New Roman" panose="02020603050405020304" pitchFamily="18" charset="0"/>
              </a:rPr>
              <a:t>Fazit der begleitenden Evaluation</a:t>
            </a:r>
          </a:p>
        </p:txBody>
      </p:sp>
    </p:spTree>
    <p:extLst>
      <p:ext uri="{BB962C8B-B14F-4D97-AF65-F5344CB8AC3E}">
        <p14:creationId xmlns:p14="http://schemas.microsoft.com/office/powerpoint/2010/main" val="899970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5552C7-7C4A-6C37-11B0-B72520548CAC}"/>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9FC13CD2-BE0E-8299-B3CB-7853D78AAB94}"/>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5BE9CF7A-A57D-BF28-B24B-8D6AE49BA3D8}"/>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pic>
        <p:nvPicPr>
          <p:cNvPr id="2" name="Grafik 1" descr="Ein Bild, das Grafiken, Schrift, Clipart, Grafikdesign enthält.&#10;&#10;KI-generierte Inhalte können fehlerhaft sein.">
            <a:extLst>
              <a:ext uri="{FF2B5EF4-FFF2-40B4-BE49-F238E27FC236}">
                <a16:creationId xmlns:a16="http://schemas.microsoft.com/office/drawing/2014/main" id="{75FC41C3-6418-3361-95DF-EFD563654F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856" y="239471"/>
            <a:ext cx="2722880" cy="650680"/>
          </a:xfrm>
          <a:prstGeom prst="rect">
            <a:avLst/>
          </a:prstGeom>
        </p:spPr>
      </p:pic>
      <p:sp>
        <p:nvSpPr>
          <p:cNvPr id="4" name="Textfeld 3">
            <a:extLst>
              <a:ext uri="{FF2B5EF4-FFF2-40B4-BE49-F238E27FC236}">
                <a16:creationId xmlns:a16="http://schemas.microsoft.com/office/drawing/2014/main" id="{1E5FBC72-BD26-8078-D21B-B0EBAE892DDA}"/>
              </a:ext>
            </a:extLst>
          </p:cNvPr>
          <p:cNvSpPr txBox="1"/>
          <p:nvPr/>
        </p:nvSpPr>
        <p:spPr>
          <a:xfrm>
            <a:off x="338616" y="5807055"/>
            <a:ext cx="4578497" cy="461665"/>
          </a:xfrm>
          <a:prstGeom prst="rect">
            <a:avLst/>
          </a:prstGeom>
          <a:noFill/>
        </p:spPr>
        <p:txBody>
          <a:bodyPr wrap="none" rtlCol="0">
            <a:spAutoFit/>
          </a:bodyPr>
          <a:lstStyle/>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Quelle: Johannes Gutenberg-Universität Mainz (JGU), Dezernat Hochschulentwicklung (2026): </a:t>
            </a:r>
          </a:p>
          <a:p>
            <a:r>
              <a:rPr lang="de-DE" sz="800" dirty="0" err="1">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Lernpatinnenprojekt</a:t>
            </a:r>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des Trägervereins „keiner darf verloren gehen e. V.“. </a:t>
            </a:r>
          </a:p>
          <a:p>
            <a:r>
              <a:rPr lang="de-DE" sz="8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Ergebnisse der begleitenden Evaluation.* Referat 3: Evaluation (HE2-ZQ3), Mainz, Mai/Juni 2026, Folie 28</a:t>
            </a:r>
          </a:p>
        </p:txBody>
      </p:sp>
      <p:sp>
        <p:nvSpPr>
          <p:cNvPr id="5" name="Textfeld 4">
            <a:extLst>
              <a:ext uri="{FF2B5EF4-FFF2-40B4-BE49-F238E27FC236}">
                <a16:creationId xmlns:a16="http://schemas.microsoft.com/office/drawing/2014/main" id="{64E64FB2-0960-B720-73FF-0D664297652D}"/>
              </a:ext>
            </a:extLst>
          </p:cNvPr>
          <p:cNvSpPr txBox="1"/>
          <p:nvPr/>
        </p:nvSpPr>
        <p:spPr>
          <a:xfrm>
            <a:off x="338616" y="1775182"/>
            <a:ext cx="11199449" cy="4031873"/>
          </a:xfrm>
          <a:prstGeom prst="rect">
            <a:avLst/>
          </a:prstGeom>
          <a:noFill/>
        </p:spPr>
        <p:txBody>
          <a:bodyPr wrap="square" rtlCol="0">
            <a:spAutoFit/>
          </a:bodyPr>
          <a:lstStyle/>
          <a:p>
            <a:pPr marL="342900" indent="-342900">
              <a:buFont typeface="+mj-lt"/>
              <a:buAutoNum type="arabicPeriod"/>
            </a:pPr>
            <a:r>
              <a:rPr lang="de-DE" sz="1600" dirty="0">
                <a:solidFill>
                  <a:schemeClr val="bg2">
                    <a:lumMod val="50000"/>
                  </a:schemeClr>
                </a:solidFill>
                <a:latin typeface="Calibri" panose="020F0502020204030204" pitchFamily="34" charset="0"/>
                <a:cs typeface="Times New Roman" panose="02020603050405020304" pitchFamily="18" charset="0"/>
              </a:rPr>
              <a:t>Ziele der individuellen Betreuung bestimmen und einen verbindlichen und regelmäßigen Austausch zwischen Lehrkraft und </a:t>
            </a:r>
            <a:r>
              <a:rPr lang="de-DE" sz="1600" dirty="0" err="1">
                <a:solidFill>
                  <a:schemeClr val="bg2">
                    <a:lumMod val="50000"/>
                  </a:schemeClr>
                </a:solidFill>
                <a:latin typeface="Calibri" panose="020F0502020204030204" pitchFamily="34" charset="0"/>
                <a:cs typeface="Times New Roman" panose="02020603050405020304" pitchFamily="18" charset="0"/>
              </a:rPr>
              <a:t>Lernpat</a:t>
            </a:r>
            <a:r>
              <a:rPr lang="de-DE" sz="1600" dirty="0">
                <a:solidFill>
                  <a:schemeClr val="bg2">
                    <a:lumMod val="50000"/>
                  </a:schemeClr>
                </a:solidFill>
                <a:latin typeface="Calibri" panose="020F0502020204030204" pitchFamily="34" charset="0"/>
                <a:cs typeface="Times New Roman" panose="02020603050405020304" pitchFamily="18" charset="0"/>
              </a:rPr>
              <a:t>*in anstreben bzw. erhalten.</a:t>
            </a:r>
          </a:p>
          <a:p>
            <a:pPr marL="742950" lvl="1" indent="-285750">
              <a:buFont typeface="Symbol" pitchFamily="2" charset="2"/>
              <a:buChar char="-"/>
            </a:pPr>
            <a:r>
              <a:rPr lang="de-DE" sz="1600" dirty="0">
                <a:solidFill>
                  <a:schemeClr val="bg2">
                    <a:lumMod val="50000"/>
                  </a:schemeClr>
                </a:solidFill>
                <a:latin typeface="Calibri" panose="020F0502020204030204" pitchFamily="34" charset="0"/>
                <a:cs typeface="Times New Roman" panose="02020603050405020304" pitchFamily="18" charset="0"/>
              </a:rPr>
              <a:t>Eine Pat*</a:t>
            </a:r>
            <a:r>
              <a:rPr lang="de-DE" sz="1600" dirty="0" err="1">
                <a:solidFill>
                  <a:schemeClr val="bg2">
                    <a:lumMod val="50000"/>
                  </a:schemeClr>
                </a:solidFill>
                <a:latin typeface="Calibri" panose="020F0502020204030204" pitchFamily="34" charset="0"/>
                <a:cs typeface="Times New Roman" panose="02020603050405020304" pitchFamily="18" charset="0"/>
              </a:rPr>
              <a:t>innenschaft</a:t>
            </a:r>
            <a:r>
              <a:rPr lang="de-DE" sz="1600" dirty="0">
                <a:solidFill>
                  <a:schemeClr val="bg2">
                    <a:lumMod val="50000"/>
                  </a:schemeClr>
                </a:solidFill>
                <a:latin typeface="Calibri" panose="020F0502020204030204" pitchFamily="34" charset="0"/>
                <a:cs typeface="Times New Roman" panose="02020603050405020304" pitchFamily="18" charset="0"/>
              </a:rPr>
              <a:t> kann darauf ausgerichtet sein, eine vertrauensvolle Beziehung zwischen Pat*in und dem Kind aufzubauen, um die Persönlichkeitsentwicklung des Kindes durch diese zwischenmenschliche Beziehung positiv zu unterstützen. In anderen Fällen kann die Tandembeziehung als zielorientiert verstanden werden, in welcher die/der Mentor*in die Kompetenzen und Fähigkeiten des Kindes aktiv weiterentwickelt und zielorientiert Anleitung gibt.</a:t>
            </a:r>
          </a:p>
          <a:p>
            <a:pPr marL="742950" lvl="1" indent="-285750">
              <a:buFont typeface="Symbol" pitchFamily="2" charset="2"/>
              <a:buChar char="-"/>
            </a:pPr>
            <a:r>
              <a:rPr lang="de-DE" sz="1600" dirty="0">
                <a:solidFill>
                  <a:schemeClr val="bg2">
                    <a:lumMod val="50000"/>
                  </a:schemeClr>
                </a:solidFill>
                <a:latin typeface="Calibri" panose="020F0502020204030204" pitchFamily="34" charset="0"/>
                <a:cs typeface="Times New Roman" panose="02020603050405020304" pitchFamily="18" charset="0"/>
              </a:rPr>
              <a:t>Was wird bei welchem Kind gefördert und wird das jeweilige Ziel erreicht?</a:t>
            </a:r>
          </a:p>
          <a:p>
            <a:pPr marL="342900" indent="-342900">
              <a:buFont typeface="+mj-lt"/>
              <a:buAutoNum type="arabicPeriod"/>
            </a:pPr>
            <a:r>
              <a:rPr lang="de-DE" sz="1600" dirty="0">
                <a:solidFill>
                  <a:schemeClr val="bg2">
                    <a:lumMod val="50000"/>
                  </a:schemeClr>
                </a:solidFill>
                <a:latin typeface="Calibri" panose="020F0502020204030204" pitchFamily="34" charset="0"/>
                <a:cs typeface="Times New Roman" panose="02020603050405020304" pitchFamily="18" charset="0"/>
              </a:rPr>
              <a:t>Gezielter Austausch und ggf. Kooperation mit anderen Pat*</a:t>
            </a:r>
            <a:r>
              <a:rPr lang="de-DE" sz="1600" dirty="0" err="1">
                <a:solidFill>
                  <a:schemeClr val="bg2">
                    <a:lumMod val="50000"/>
                  </a:schemeClr>
                </a:solidFill>
                <a:latin typeface="Calibri" panose="020F0502020204030204" pitchFamily="34" charset="0"/>
                <a:cs typeface="Times New Roman" panose="02020603050405020304" pitchFamily="18" charset="0"/>
              </a:rPr>
              <a:t>innenschafts</a:t>
            </a:r>
            <a:r>
              <a:rPr lang="de-DE" sz="1600" dirty="0">
                <a:solidFill>
                  <a:schemeClr val="bg2">
                    <a:lumMod val="50000"/>
                  </a:schemeClr>
                </a:solidFill>
                <a:latin typeface="Calibri" panose="020F0502020204030204" pitchFamily="34" charset="0"/>
                <a:cs typeface="Times New Roman" panose="02020603050405020304" pitchFamily="18" charset="0"/>
              </a:rPr>
              <a:t>- bzw. </a:t>
            </a:r>
            <a:r>
              <a:rPr lang="de-DE" sz="1600" dirty="0" err="1">
                <a:solidFill>
                  <a:schemeClr val="bg2">
                    <a:lumMod val="50000"/>
                  </a:schemeClr>
                </a:solidFill>
                <a:latin typeface="Calibri" panose="020F0502020204030204" pitchFamily="34" charset="0"/>
                <a:cs typeface="Times New Roman" panose="02020603050405020304" pitchFamily="18" charset="0"/>
              </a:rPr>
              <a:t>Mentoringprojekten</a:t>
            </a:r>
            <a:r>
              <a:rPr lang="de-DE" sz="1600" dirty="0">
                <a:solidFill>
                  <a:schemeClr val="bg2">
                    <a:lumMod val="50000"/>
                  </a:schemeClr>
                </a:solidFill>
                <a:latin typeface="Calibri" panose="020F0502020204030204" pitchFamily="34" charset="0"/>
                <a:cs typeface="Times New Roman" panose="02020603050405020304" pitchFamily="18" charset="0"/>
              </a:rPr>
              <a:t> im Rahmen der schulischen Bildung.</a:t>
            </a:r>
          </a:p>
          <a:p>
            <a:pPr marL="342900" indent="-342900">
              <a:buFont typeface="+mj-lt"/>
              <a:buAutoNum type="arabicPeriod"/>
            </a:pPr>
            <a:r>
              <a:rPr lang="de-DE" sz="1600" dirty="0">
                <a:solidFill>
                  <a:schemeClr val="bg2">
                    <a:lumMod val="50000"/>
                  </a:schemeClr>
                </a:solidFill>
                <a:latin typeface="Calibri" panose="020F0502020204030204" pitchFamily="34" charset="0"/>
                <a:cs typeface="Times New Roman" panose="02020603050405020304" pitchFamily="18" charset="0"/>
              </a:rPr>
              <a:t>Weitere Dimensionen von Evaluation betrachten, um die Zufriedenheit aller Beteiligten zu erfassen und wissenschaftliche Erkenntnisse zu vertiefen.</a:t>
            </a:r>
          </a:p>
          <a:p>
            <a:pPr marL="742950" lvl="1" indent="-285750">
              <a:buFont typeface="Symbol" pitchFamily="2" charset="2"/>
              <a:buChar char="-"/>
            </a:pPr>
            <a:r>
              <a:rPr lang="de-DE" sz="1600" dirty="0">
                <a:solidFill>
                  <a:schemeClr val="bg2">
                    <a:lumMod val="50000"/>
                  </a:schemeClr>
                </a:solidFill>
                <a:latin typeface="Calibri" panose="020F0502020204030204" pitchFamily="34" charset="0"/>
                <a:cs typeface="Times New Roman" panose="02020603050405020304" pitchFamily="18" charset="0"/>
              </a:rPr>
              <a:t>Wirkung des Projektes auf die </a:t>
            </a:r>
            <a:r>
              <a:rPr lang="de-DE" sz="1600" dirty="0" err="1">
                <a:solidFill>
                  <a:schemeClr val="bg2">
                    <a:lumMod val="50000"/>
                  </a:schemeClr>
                </a:solidFill>
                <a:latin typeface="Calibri" panose="020F0502020204030204" pitchFamily="34" charset="0"/>
                <a:cs typeface="Times New Roman" panose="02020603050405020304" pitchFamily="18" charset="0"/>
              </a:rPr>
              <a:t>Lernpat</a:t>
            </a:r>
            <a:r>
              <a:rPr lang="de-DE" sz="1600" dirty="0">
                <a:solidFill>
                  <a:schemeClr val="bg2">
                    <a:lumMod val="50000"/>
                  </a:schemeClr>
                </a:solidFill>
                <a:latin typeface="Calibri" panose="020F0502020204030204" pitchFamily="34" charset="0"/>
                <a:cs typeface="Times New Roman" panose="02020603050405020304" pitchFamily="18" charset="0"/>
              </a:rPr>
              <a:t>*innen (gesprächsbasiert) in den Blick nehmen: Mit welchen Erwartungen nehmen die </a:t>
            </a:r>
            <a:r>
              <a:rPr lang="de-DE" sz="1600" dirty="0" err="1">
                <a:solidFill>
                  <a:schemeClr val="bg2">
                    <a:lumMod val="50000"/>
                  </a:schemeClr>
                </a:solidFill>
                <a:latin typeface="Calibri" panose="020F0502020204030204" pitchFamily="34" charset="0"/>
                <a:cs typeface="Times New Roman" panose="02020603050405020304" pitchFamily="18" charset="0"/>
              </a:rPr>
              <a:t>Lernpat</a:t>
            </a:r>
            <a:r>
              <a:rPr lang="de-DE" sz="1600" dirty="0">
                <a:solidFill>
                  <a:schemeClr val="bg2">
                    <a:lumMod val="50000"/>
                  </a:schemeClr>
                </a:solidFill>
                <a:latin typeface="Calibri" panose="020F0502020204030204" pitchFamily="34" charset="0"/>
                <a:cs typeface="Times New Roman" panose="02020603050405020304" pitchFamily="18" charset="0"/>
              </a:rPr>
              <a:t>*innen an dem Projekt teil &amp; inwiefern werden diese erfüllt? Wie wirkt sich die </a:t>
            </a:r>
            <a:r>
              <a:rPr lang="de-DE" sz="1600" dirty="0" err="1">
                <a:solidFill>
                  <a:schemeClr val="bg2">
                    <a:lumMod val="50000"/>
                  </a:schemeClr>
                </a:solidFill>
                <a:latin typeface="Calibri" panose="020F0502020204030204" pitchFamily="34" charset="0"/>
                <a:cs typeface="Times New Roman" panose="02020603050405020304" pitchFamily="18" charset="0"/>
              </a:rPr>
              <a:t>Erwartungserfüllung</a:t>
            </a:r>
            <a:r>
              <a:rPr lang="de-DE" sz="1600" dirty="0">
                <a:solidFill>
                  <a:schemeClr val="bg2">
                    <a:lumMod val="50000"/>
                  </a:schemeClr>
                </a:solidFill>
                <a:latin typeface="Calibri" panose="020F0502020204030204" pitchFamily="34" charset="0"/>
                <a:cs typeface="Times New Roman" panose="02020603050405020304" pitchFamily="18" charset="0"/>
              </a:rPr>
              <a:t> auf die Beziehung zwischen </a:t>
            </a:r>
            <a:r>
              <a:rPr lang="de-DE" sz="1600" dirty="0" err="1">
                <a:solidFill>
                  <a:schemeClr val="bg2">
                    <a:lumMod val="50000"/>
                  </a:schemeClr>
                </a:solidFill>
                <a:latin typeface="Calibri" panose="020F0502020204030204" pitchFamily="34" charset="0"/>
                <a:cs typeface="Times New Roman" panose="02020603050405020304" pitchFamily="18" charset="0"/>
              </a:rPr>
              <a:t>Lernpat</a:t>
            </a:r>
            <a:r>
              <a:rPr lang="de-DE" sz="1600" dirty="0">
                <a:solidFill>
                  <a:schemeClr val="bg2">
                    <a:lumMod val="50000"/>
                  </a:schemeClr>
                </a:solidFill>
                <a:latin typeface="Calibri" panose="020F0502020204030204" pitchFamily="34" charset="0"/>
                <a:cs typeface="Times New Roman" panose="02020603050405020304" pitchFamily="18" charset="0"/>
              </a:rPr>
              <a:t>*in und Patenkind aus &amp; was macht es mit den ehrenamtlichen Pat*innen, wenn z.B. Erwartungen an die zwischenmenschliche Beziehung, Erwartungen an (emotionale) Resonanz oder Dankbarkeit nicht erfüllt werden können?</a:t>
            </a:r>
          </a:p>
        </p:txBody>
      </p:sp>
      <p:sp>
        <p:nvSpPr>
          <p:cNvPr id="7" name="Textfeld 6">
            <a:extLst>
              <a:ext uri="{FF2B5EF4-FFF2-40B4-BE49-F238E27FC236}">
                <a16:creationId xmlns:a16="http://schemas.microsoft.com/office/drawing/2014/main" id="{1C9E91F3-C25A-8857-F2EA-E0B01881CD11}"/>
              </a:ext>
            </a:extLst>
          </p:cNvPr>
          <p:cNvSpPr txBox="1"/>
          <p:nvPr/>
        </p:nvSpPr>
        <p:spPr>
          <a:xfrm>
            <a:off x="338616" y="705485"/>
            <a:ext cx="8339871" cy="1077218"/>
          </a:xfrm>
          <a:prstGeom prst="rect">
            <a:avLst/>
          </a:prstGeom>
          <a:noFill/>
        </p:spPr>
        <p:txBody>
          <a:bodyPr wrap="square" rtlCol="0">
            <a:spAutoFit/>
          </a:bodyPr>
          <a:lstStyle/>
          <a:p>
            <a:r>
              <a:rPr lang="de-DE" sz="3200" dirty="0">
                <a:solidFill>
                  <a:schemeClr val="bg2">
                    <a:lumMod val="50000"/>
                  </a:schemeClr>
                </a:solidFill>
                <a:latin typeface="Calibri" panose="020F0502020204030204" pitchFamily="34" charset="0"/>
                <a:cs typeface="Times New Roman" panose="02020603050405020304" pitchFamily="18" charset="0"/>
              </a:rPr>
              <a:t>Empfehlungen des Zentrums </a:t>
            </a:r>
            <a:r>
              <a:rPr lang="de-DE" sz="3200" dirty="0" err="1">
                <a:solidFill>
                  <a:schemeClr val="bg2">
                    <a:lumMod val="50000"/>
                  </a:schemeClr>
                </a:solidFill>
                <a:latin typeface="Calibri" panose="020F0502020204030204" pitchFamily="34" charset="0"/>
                <a:cs typeface="Times New Roman" panose="02020603050405020304" pitchFamily="18" charset="0"/>
              </a:rPr>
              <a:t>für</a:t>
            </a:r>
            <a:r>
              <a:rPr lang="de-DE" sz="3200" dirty="0">
                <a:solidFill>
                  <a:schemeClr val="bg2">
                    <a:lumMod val="50000"/>
                  </a:schemeClr>
                </a:solidFill>
                <a:latin typeface="Calibri" panose="020F0502020204030204" pitchFamily="34" charset="0"/>
                <a:cs typeface="Times New Roman" panose="02020603050405020304" pitchFamily="18" charset="0"/>
              </a:rPr>
              <a:t> Qualitätssicherung und -entwicklung</a:t>
            </a:r>
          </a:p>
        </p:txBody>
      </p:sp>
    </p:spTree>
    <p:extLst>
      <p:ext uri="{BB962C8B-B14F-4D97-AF65-F5344CB8AC3E}">
        <p14:creationId xmlns:p14="http://schemas.microsoft.com/office/powerpoint/2010/main" val="3123822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49151-7DF9-968E-DB9B-1A4C82277020}"/>
            </a:ext>
          </a:extLst>
        </p:cNvPr>
        <p:cNvGrpSpPr/>
        <p:nvPr/>
      </p:nvGrpSpPr>
      <p:grpSpPr>
        <a:xfrm>
          <a:off x="0" y="0"/>
          <a:ext cx="0" cy="0"/>
          <a:chOff x="0" y="0"/>
          <a:chExt cx="0" cy="0"/>
        </a:xfrm>
      </p:grpSpPr>
      <p:pic>
        <p:nvPicPr>
          <p:cNvPr id="5" name="Grafik 4" descr="Ein Bild, das Grafiken, Schrift, Clipart, Grafikdesign enthält.&#10;&#10;KI-generierte Inhalte können fehlerhaft sein.">
            <a:extLst>
              <a:ext uri="{FF2B5EF4-FFF2-40B4-BE49-F238E27FC236}">
                <a16:creationId xmlns:a16="http://schemas.microsoft.com/office/drawing/2014/main" id="{EC4E6E35-7C42-4BF2-6DA1-6440F6BD4D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8988" y="2598107"/>
            <a:ext cx="6954023" cy="1661786"/>
          </a:xfrm>
          <a:prstGeom prst="rect">
            <a:avLst/>
          </a:prstGeom>
        </p:spPr>
      </p:pic>
      <p:sp>
        <p:nvSpPr>
          <p:cNvPr id="12" name="Rechteck 11">
            <a:extLst>
              <a:ext uri="{FF2B5EF4-FFF2-40B4-BE49-F238E27FC236}">
                <a16:creationId xmlns:a16="http://schemas.microsoft.com/office/drawing/2014/main" id="{7DB50E7B-5732-A998-EF7D-50E303769DF2}"/>
              </a:ext>
            </a:extLst>
          </p:cNvPr>
          <p:cNvSpPr/>
          <p:nvPr/>
        </p:nvSpPr>
        <p:spPr>
          <a:xfrm>
            <a:off x="0" y="6268720"/>
            <a:ext cx="12192000" cy="589280"/>
          </a:xfrm>
          <a:prstGeom prst="rect">
            <a:avLst/>
          </a:prstGeom>
          <a:solidFill>
            <a:srgbClr val="F3920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7F6C60E8-5D2A-C570-0C8C-85693F84FAE6}"/>
              </a:ext>
            </a:extLst>
          </p:cNvPr>
          <p:cNvSpPr txBox="1"/>
          <p:nvPr/>
        </p:nvSpPr>
        <p:spPr>
          <a:xfrm>
            <a:off x="8798560" y="6378694"/>
            <a:ext cx="2891176" cy="369332"/>
          </a:xfrm>
          <a:prstGeom prst="rect">
            <a:avLst/>
          </a:prstGeom>
          <a:noFill/>
        </p:spPr>
        <p:txBody>
          <a:bodyPr wrap="none" rtlCol="0">
            <a:spAutoFit/>
          </a:bodyPr>
          <a:lstStyle/>
          <a:p>
            <a:r>
              <a:rPr lang="de-DE" dirty="0">
                <a:solidFill>
                  <a:schemeClr val="bg1"/>
                </a:solidFill>
              </a:rPr>
              <a:t>www.lernpatenprojekte.de</a:t>
            </a:r>
          </a:p>
        </p:txBody>
      </p:sp>
    </p:spTree>
    <p:extLst>
      <p:ext uri="{BB962C8B-B14F-4D97-AF65-F5344CB8AC3E}">
        <p14:creationId xmlns:p14="http://schemas.microsoft.com/office/powerpoint/2010/main" val="130968947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1669</Words>
  <Application>Microsoft Macintosh PowerPoint</Application>
  <PresentationFormat>Breitbild</PresentationFormat>
  <Paragraphs>115</Paragraphs>
  <Slides>15</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15</vt:i4>
      </vt:variant>
    </vt:vector>
  </HeadingPairs>
  <TitlesOfParts>
    <vt:vector size="22" baseType="lpstr">
      <vt:lpstr>Aptos</vt:lpstr>
      <vt:lpstr>Aptos Display</vt:lpstr>
      <vt:lpstr>Arial</vt:lpstr>
      <vt:lpstr>Calibri</vt:lpstr>
      <vt:lpstr>Calibri Light</vt:lpstr>
      <vt:lpstr>Symbol</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Dirk Peiter</dc:creator>
  <cp:lastModifiedBy>Elias Flory</cp:lastModifiedBy>
  <cp:revision>14</cp:revision>
  <dcterms:created xsi:type="dcterms:W3CDTF">2025-03-22T12:56:29Z</dcterms:created>
  <dcterms:modified xsi:type="dcterms:W3CDTF">2026-09-04T15:03:01Z</dcterms:modified>
</cp:coreProperties>
</file>